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7.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16.xml" ContentType="application/vnd.openxmlformats-officedocument.presentationml.notesSlide+xml"/>
  <Override PartName="/ppt/notesSlides/notesSlide18.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8" r:id="rId1"/>
  </p:sldMasterIdLst>
  <p:notesMasterIdLst>
    <p:notesMasterId r:id="rId24"/>
  </p:notesMasterIdLst>
  <p:handoutMasterIdLst>
    <p:handoutMasterId r:id="rId25"/>
  </p:handoutMasterIdLst>
  <p:sldIdLst>
    <p:sldId id="332" r:id="rId2"/>
    <p:sldId id="351" r:id="rId3"/>
    <p:sldId id="348" r:id="rId4"/>
    <p:sldId id="387" r:id="rId5"/>
    <p:sldId id="350" r:id="rId6"/>
    <p:sldId id="352" r:id="rId7"/>
    <p:sldId id="345" r:id="rId8"/>
    <p:sldId id="388" r:id="rId9"/>
    <p:sldId id="328" r:id="rId10"/>
    <p:sldId id="330" r:id="rId11"/>
    <p:sldId id="333" r:id="rId12"/>
    <p:sldId id="336" r:id="rId13"/>
    <p:sldId id="357" r:id="rId14"/>
    <p:sldId id="385" r:id="rId15"/>
    <p:sldId id="359" r:id="rId16"/>
    <p:sldId id="369" r:id="rId17"/>
    <p:sldId id="337" r:id="rId18"/>
    <p:sldId id="338" r:id="rId19"/>
    <p:sldId id="383" r:id="rId20"/>
    <p:sldId id="355" r:id="rId21"/>
    <p:sldId id="378" r:id="rId22"/>
    <p:sldId id="386" r:id="rId23"/>
  </p:sldIdLst>
  <p:sldSz cx="9144000" cy="6858000" type="screen4x3"/>
  <p:notesSz cx="7010400" cy="9296400"/>
  <p:defaultTextStyle>
    <a:defPPr>
      <a:defRPr lang="en-US"/>
    </a:defPPr>
    <a:lvl1pPr algn="l" rtl="0" eaLnBrk="0" fontAlgn="base" hangingPunct="0">
      <a:spcBef>
        <a:spcPct val="0"/>
      </a:spcBef>
      <a:spcAft>
        <a:spcPct val="0"/>
      </a:spcAft>
      <a:defRPr sz="28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8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8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8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1344">
          <p15:clr>
            <a:srgbClr val="A4A3A4"/>
          </p15:clr>
        </p15:guide>
        <p15:guide id="2" pos="2880">
          <p15:clr>
            <a:srgbClr val="A4A3A4"/>
          </p15:clr>
        </p15:guide>
      </p15:sldGuideLst>
    </p:ext>
    <p:ext uri="{2D200454-40CA-4A62-9FC3-DE9A4176ACB9}">
      <p15:notesGuideLst xmlns:p15="http://schemas.microsoft.com/office/powerpoint/2012/main">
        <p15:guide id="1" orient="horz" pos="2927">
          <p15:clr>
            <a:srgbClr val="A4A3A4"/>
          </p15:clr>
        </p15:guide>
        <p15:guide id="2" pos="2207">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rey, Robert CIV NIOC Norfolk N32" initials="CRCNNN" lastIdx="7" clrIdx="0"/>
  <p:cmAuthor id="1" name="Carey, Robert S CIV USN NAVIFOR SUFFOLK VA (USA)" initials="CRSCUNSV(" lastIdx="44" clrIdx="1">
    <p:extLst>
      <p:ext uri="{19B8F6BF-5375-455C-9EA6-DF929625EA0E}">
        <p15:presenceInfo xmlns:p15="http://schemas.microsoft.com/office/powerpoint/2012/main" userId="S-1-5-21-1801674531-2146617017-725345543-938252" providerId="AD"/>
      </p:ext>
    </p:extLst>
  </p:cmAuthor>
  <p:cmAuthor id="2" name="Fischl, Kurt E CTR JS JIOWC - EO (USA)" initials="FKECJJ-E(" lastIdx="2" clrIdx="2">
    <p:extLst>
      <p:ext uri="{19B8F6BF-5375-455C-9EA6-DF929625EA0E}">
        <p15:presenceInfo xmlns:p15="http://schemas.microsoft.com/office/powerpoint/2012/main" userId="S-1-5-21-1801674531-2146617017-725345543-93099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3399FF"/>
    <a:srgbClr val="000066"/>
    <a:srgbClr val="969696"/>
    <a:srgbClr val="DDDDDD"/>
    <a:srgbClr val="F7E7DE"/>
    <a:srgbClr val="CC6600"/>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227" autoAdjust="0"/>
    <p:restoredTop sz="91467" autoAdjust="0"/>
  </p:normalViewPr>
  <p:slideViewPr>
    <p:cSldViewPr>
      <p:cViewPr varScale="1">
        <p:scale>
          <a:sx n="88" d="100"/>
          <a:sy n="88" d="100"/>
        </p:scale>
        <p:origin x="714" y="90"/>
      </p:cViewPr>
      <p:guideLst>
        <p:guide orient="horz" pos="1344"/>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4786"/>
    </p:cViewPr>
  </p:sorterViewPr>
  <p:notesViewPr>
    <p:cSldViewPr>
      <p:cViewPr varScale="1">
        <p:scale>
          <a:sx n="85" d="100"/>
          <a:sy n="85" d="100"/>
        </p:scale>
        <p:origin x="-3828" y="-252"/>
      </p:cViewPr>
      <p:guideLst>
        <p:guide orient="horz" pos="2927"/>
        <p:guide pos="2207"/>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33"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7010400" cy="458060"/>
          </a:xfrm>
          <a:prstGeom prst="rect">
            <a:avLst/>
          </a:prstGeom>
          <a:noFill/>
          <a:ln w="9525">
            <a:noFill/>
            <a:miter lim="800000"/>
            <a:headEnd/>
            <a:tailEnd/>
          </a:ln>
          <a:effectLst/>
        </p:spPr>
        <p:txBody>
          <a:bodyPr vert="horz" wrap="square" lIns="91632" tIns="45816" rIns="91632" bIns="45816" numCol="1" anchor="t" anchorCtr="0" compatLnSpc="1">
            <a:prstTxWarp prst="textNoShape">
              <a:avLst/>
            </a:prstTxWarp>
          </a:bodyPr>
          <a:lstStyle>
            <a:lvl1pPr>
              <a:defRPr sz="1200"/>
            </a:lvl1pPr>
          </a:lstStyle>
          <a:p>
            <a:r>
              <a:rPr lang="en-US" dirty="0"/>
              <a:t>           STUDENT HANDBOOK                      UNCLASSIFIED</a:t>
            </a:r>
          </a:p>
        </p:txBody>
      </p:sp>
      <p:sp>
        <p:nvSpPr>
          <p:cNvPr id="83972" name="Rectangle 4"/>
          <p:cNvSpPr>
            <a:spLocks noGrp="1" noChangeArrowheads="1"/>
          </p:cNvSpPr>
          <p:nvPr>
            <p:ph type="ftr" sz="quarter" idx="2"/>
          </p:nvPr>
        </p:nvSpPr>
        <p:spPr bwMode="auto">
          <a:xfrm>
            <a:off x="1973589" y="8855835"/>
            <a:ext cx="3055611" cy="458060"/>
          </a:xfrm>
          <a:prstGeom prst="rect">
            <a:avLst/>
          </a:prstGeom>
          <a:noFill/>
          <a:ln w="9525">
            <a:noFill/>
            <a:miter lim="800000"/>
            <a:headEnd/>
            <a:tailEnd/>
          </a:ln>
          <a:effectLst/>
        </p:spPr>
        <p:txBody>
          <a:bodyPr vert="horz" wrap="square" lIns="91632" tIns="45816" rIns="91632" bIns="45816" numCol="1" anchor="b" anchorCtr="0" compatLnSpc="1">
            <a:prstTxWarp prst="textNoShape">
              <a:avLst/>
            </a:prstTxWarp>
          </a:bodyPr>
          <a:lstStyle>
            <a:lvl1pPr>
              <a:defRPr sz="1200"/>
            </a:lvl1pPr>
          </a:lstStyle>
          <a:p>
            <a:pPr algn="ctr"/>
            <a:r>
              <a:rPr lang="en-US" dirty="0"/>
              <a:t>UNCLASSIFIED</a:t>
            </a:r>
          </a:p>
        </p:txBody>
      </p:sp>
      <p:sp>
        <p:nvSpPr>
          <p:cNvPr id="2" name="Date Placeholder 1"/>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3C2A2E86-E88D-4A3B-AC82-9D399DAA9847}" type="datetimeFigureOut">
              <a:rPr lang="en-US" smtClean="0"/>
              <a:t>7/14/2025</a:t>
            </a:fld>
            <a:endParaRPr lang="en-US"/>
          </a:p>
        </p:txBody>
      </p:sp>
    </p:spTree>
    <p:extLst>
      <p:ext uri="{BB962C8B-B14F-4D97-AF65-F5344CB8AC3E}">
        <p14:creationId xmlns:p14="http://schemas.microsoft.com/office/powerpoint/2010/main" val="37431628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0114" name="Rectangle 2"/>
          <p:cNvSpPr>
            <a:spLocks noGrp="1" noChangeArrowheads="1"/>
          </p:cNvSpPr>
          <p:nvPr>
            <p:ph type="hdr" sz="quarter"/>
          </p:nvPr>
        </p:nvSpPr>
        <p:spPr bwMode="auto">
          <a:xfrm>
            <a:off x="0" y="0"/>
            <a:ext cx="3055611" cy="458060"/>
          </a:xfrm>
          <a:prstGeom prst="rect">
            <a:avLst/>
          </a:prstGeom>
          <a:noFill/>
          <a:ln w="9525">
            <a:noFill/>
            <a:miter lim="800000"/>
            <a:headEnd/>
            <a:tailEnd/>
          </a:ln>
          <a:effectLst/>
        </p:spPr>
        <p:txBody>
          <a:bodyPr vert="horz" wrap="square" lIns="91632" tIns="45816" rIns="91632" bIns="45816" numCol="1" anchor="t" anchorCtr="0" compatLnSpc="1">
            <a:prstTxWarp prst="textNoShape">
              <a:avLst/>
            </a:prstTxWarp>
          </a:bodyPr>
          <a:lstStyle>
            <a:lvl1pPr>
              <a:defRPr sz="1200"/>
            </a:lvl1pPr>
          </a:lstStyle>
          <a:p>
            <a:endParaRPr lang="en-US"/>
          </a:p>
        </p:txBody>
      </p:sp>
      <p:sp>
        <p:nvSpPr>
          <p:cNvPr id="90115" name="Rectangle 3"/>
          <p:cNvSpPr>
            <a:spLocks noGrp="1" noChangeArrowheads="1"/>
          </p:cNvSpPr>
          <p:nvPr>
            <p:ph type="dt" idx="1"/>
          </p:nvPr>
        </p:nvSpPr>
        <p:spPr bwMode="auto">
          <a:xfrm>
            <a:off x="3972295" y="0"/>
            <a:ext cx="3055611" cy="458060"/>
          </a:xfrm>
          <a:prstGeom prst="rect">
            <a:avLst/>
          </a:prstGeom>
          <a:noFill/>
          <a:ln w="9525">
            <a:noFill/>
            <a:miter lim="800000"/>
            <a:headEnd/>
            <a:tailEnd/>
          </a:ln>
          <a:effectLst/>
        </p:spPr>
        <p:txBody>
          <a:bodyPr vert="horz" wrap="square" lIns="91632" tIns="45816" rIns="91632" bIns="45816" numCol="1" anchor="t" anchorCtr="0" compatLnSpc="1">
            <a:prstTxWarp prst="textNoShape">
              <a:avLst/>
            </a:prstTxWarp>
          </a:bodyPr>
          <a:lstStyle>
            <a:lvl1pPr algn="r">
              <a:defRPr sz="1200"/>
            </a:lvl1pPr>
          </a:lstStyle>
          <a:p>
            <a:endParaRPr lang="en-US"/>
          </a:p>
        </p:txBody>
      </p:sp>
      <p:sp>
        <p:nvSpPr>
          <p:cNvPr id="90116" name="Rectangle 4"/>
          <p:cNvSpPr>
            <a:spLocks noGrp="1" noRot="1" noChangeAspect="1" noChangeArrowheads="1" noTextEdit="1"/>
          </p:cNvSpPr>
          <p:nvPr>
            <p:ph type="sldImg" idx="2"/>
          </p:nvPr>
        </p:nvSpPr>
        <p:spPr bwMode="auto">
          <a:xfrm>
            <a:off x="1135063" y="687388"/>
            <a:ext cx="4681537" cy="3511550"/>
          </a:xfrm>
          <a:prstGeom prst="rect">
            <a:avLst/>
          </a:prstGeom>
          <a:noFill/>
          <a:ln w="9525">
            <a:solidFill>
              <a:srgbClr val="000000"/>
            </a:solidFill>
            <a:miter lim="800000"/>
            <a:headEnd/>
            <a:tailEnd/>
          </a:ln>
          <a:effectLst/>
        </p:spPr>
      </p:sp>
      <p:sp>
        <p:nvSpPr>
          <p:cNvPr id="90117" name="Rectangle 5"/>
          <p:cNvSpPr>
            <a:spLocks noGrp="1" noChangeArrowheads="1"/>
          </p:cNvSpPr>
          <p:nvPr>
            <p:ph type="body" sz="quarter" idx="3"/>
          </p:nvPr>
        </p:nvSpPr>
        <p:spPr bwMode="auto">
          <a:xfrm>
            <a:off x="916683" y="4427917"/>
            <a:ext cx="5194539" cy="4198887"/>
          </a:xfrm>
          <a:prstGeom prst="rect">
            <a:avLst/>
          </a:prstGeom>
          <a:noFill/>
          <a:ln w="9525">
            <a:noFill/>
            <a:miter lim="800000"/>
            <a:headEnd/>
            <a:tailEnd/>
          </a:ln>
          <a:effectLst/>
        </p:spPr>
        <p:txBody>
          <a:bodyPr vert="horz" wrap="square" lIns="91632" tIns="45816" rIns="91632" bIns="4581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0118" name="Rectangle 6"/>
          <p:cNvSpPr>
            <a:spLocks noGrp="1" noChangeArrowheads="1"/>
          </p:cNvSpPr>
          <p:nvPr>
            <p:ph type="ftr" sz="quarter" idx="4"/>
          </p:nvPr>
        </p:nvSpPr>
        <p:spPr bwMode="auto">
          <a:xfrm>
            <a:off x="0" y="8855835"/>
            <a:ext cx="3055611" cy="458060"/>
          </a:xfrm>
          <a:prstGeom prst="rect">
            <a:avLst/>
          </a:prstGeom>
          <a:noFill/>
          <a:ln w="9525">
            <a:noFill/>
            <a:miter lim="800000"/>
            <a:headEnd/>
            <a:tailEnd/>
          </a:ln>
          <a:effectLst/>
        </p:spPr>
        <p:txBody>
          <a:bodyPr vert="horz" wrap="square" lIns="91632" tIns="45816" rIns="91632" bIns="45816" numCol="1" anchor="b" anchorCtr="0" compatLnSpc="1">
            <a:prstTxWarp prst="textNoShape">
              <a:avLst/>
            </a:prstTxWarp>
          </a:bodyPr>
          <a:lstStyle>
            <a:lvl1pPr>
              <a:defRPr sz="1200"/>
            </a:lvl1pPr>
          </a:lstStyle>
          <a:p>
            <a:endParaRPr lang="en-US"/>
          </a:p>
        </p:txBody>
      </p:sp>
      <p:sp>
        <p:nvSpPr>
          <p:cNvPr id="90119" name="Rectangle 7"/>
          <p:cNvSpPr>
            <a:spLocks noGrp="1" noChangeArrowheads="1"/>
          </p:cNvSpPr>
          <p:nvPr>
            <p:ph type="sldNum" sz="quarter" idx="5"/>
          </p:nvPr>
        </p:nvSpPr>
        <p:spPr bwMode="auto">
          <a:xfrm>
            <a:off x="3972295" y="8855835"/>
            <a:ext cx="3055611" cy="458060"/>
          </a:xfrm>
          <a:prstGeom prst="rect">
            <a:avLst/>
          </a:prstGeom>
          <a:noFill/>
          <a:ln w="9525">
            <a:noFill/>
            <a:miter lim="800000"/>
            <a:headEnd/>
            <a:tailEnd/>
          </a:ln>
          <a:effectLst/>
        </p:spPr>
        <p:txBody>
          <a:bodyPr vert="horz" wrap="square" lIns="91632" tIns="45816" rIns="91632" bIns="45816" numCol="1" anchor="b" anchorCtr="0" compatLnSpc="1">
            <a:prstTxWarp prst="textNoShape">
              <a:avLst/>
            </a:prstTxWarp>
          </a:bodyPr>
          <a:lstStyle>
            <a:lvl1pPr algn="r">
              <a:defRPr sz="1200"/>
            </a:lvl1pPr>
          </a:lstStyle>
          <a:p>
            <a:fld id="{6EE8D9D1-C5BB-482B-9079-B03CA147F87C}" type="slidenum">
              <a:rPr lang="en-US"/>
              <a:pPr/>
              <a:t>‹#›</a:t>
            </a:fld>
            <a:endParaRPr lang="en-US"/>
          </a:p>
        </p:txBody>
      </p:sp>
    </p:spTree>
    <p:extLst>
      <p:ext uri="{BB962C8B-B14F-4D97-AF65-F5344CB8AC3E}">
        <p14:creationId xmlns:p14="http://schemas.microsoft.com/office/powerpoint/2010/main" val="19897741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E8D9D1-C5BB-482B-9079-B03CA147F87C}" type="slidenum">
              <a:rPr lang="en-US" smtClean="0"/>
              <a:pPr/>
              <a:t>1</a:t>
            </a:fld>
            <a:endParaRPr lang="en-US"/>
          </a:p>
        </p:txBody>
      </p:sp>
    </p:spTree>
    <p:extLst>
      <p:ext uri="{BB962C8B-B14F-4D97-AF65-F5344CB8AC3E}">
        <p14:creationId xmlns:p14="http://schemas.microsoft.com/office/powerpoint/2010/main" val="41661776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As</a:t>
            </a:r>
            <a:r>
              <a:rPr lang="en-US" baseline="0" dirty="0"/>
              <a:t> previously discussed, it’s not only important to protect our critical information, but also know which adversary is attempting to collect your critical information. </a:t>
            </a:r>
          </a:p>
          <a:p>
            <a:pPr marL="171450" indent="-171450">
              <a:buFontTx/>
              <a:buChar char="-"/>
            </a:pPr>
            <a:r>
              <a:rPr lang="en-US" baseline="0" dirty="0"/>
              <a:t>Think about what you do on a day-to-day basis, and determine if anything you do is something valuable to an adversary.  Think about what information you exchange on unclassified, unprotected networks or even social media platforms.  </a:t>
            </a:r>
          </a:p>
          <a:p>
            <a:pPr marL="171450" indent="-171450">
              <a:buFontTx/>
              <a:buChar char="-"/>
            </a:pPr>
            <a:r>
              <a:rPr lang="en-US" dirty="0"/>
              <a:t>Why is</a:t>
            </a:r>
            <a:r>
              <a:rPr lang="en-US" baseline="0" dirty="0"/>
              <a:t> this information important? Discuss why the adversary would want to know these things. How could they use this information to their advantage? </a:t>
            </a:r>
            <a:endParaRPr lang="en-US" dirty="0"/>
          </a:p>
        </p:txBody>
      </p:sp>
      <p:sp>
        <p:nvSpPr>
          <p:cNvPr id="4" name="Slide Number Placeholder 3"/>
          <p:cNvSpPr>
            <a:spLocks noGrp="1"/>
          </p:cNvSpPr>
          <p:nvPr>
            <p:ph type="sldNum" sz="quarter" idx="10"/>
          </p:nvPr>
        </p:nvSpPr>
        <p:spPr/>
        <p:txBody>
          <a:bodyPr/>
          <a:lstStyle/>
          <a:p>
            <a:fld id="{6EE8D9D1-C5BB-482B-9079-B03CA147F87C}" type="slidenum">
              <a:rPr lang="en-US" smtClean="0"/>
              <a:pPr/>
              <a:t>11</a:t>
            </a:fld>
            <a:endParaRPr lang="en-US"/>
          </a:p>
        </p:txBody>
      </p:sp>
    </p:spTree>
    <p:extLst>
      <p:ext uri="{BB962C8B-B14F-4D97-AF65-F5344CB8AC3E}">
        <p14:creationId xmlns:p14="http://schemas.microsoft.com/office/powerpoint/2010/main" val="29333110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eaLnBrk="1" hangingPunct="1">
              <a:spcBef>
                <a:spcPct val="50000"/>
              </a:spcBef>
              <a:buFontTx/>
              <a:buChar char="-"/>
            </a:pPr>
            <a:r>
              <a:rPr lang="en-US" dirty="0"/>
              <a:t>Vulnerabilities are weaknesses an adversary can exploit to collect critical information. A vulnerability is anything that makes your critical information susceptible to intelligence collection. </a:t>
            </a:r>
            <a:endParaRPr lang="en-US" baseline="0" dirty="0"/>
          </a:p>
          <a:p>
            <a:pPr marL="171450" indent="-171450" eaLnBrk="1" hangingPunct="1">
              <a:spcBef>
                <a:spcPct val="50000"/>
              </a:spcBef>
              <a:buFontTx/>
              <a:buChar char="-"/>
            </a:pPr>
            <a:r>
              <a:rPr lang="en-US" baseline="0" dirty="0"/>
              <a:t>These are the most common vulnerabilities discovered during annual assessments of organizations.</a:t>
            </a:r>
          </a:p>
          <a:p>
            <a:pPr marL="628650" lvl="1" indent="-171450" eaLnBrk="1" hangingPunct="1">
              <a:spcBef>
                <a:spcPct val="50000"/>
              </a:spcBef>
              <a:buFontTx/>
              <a:buChar char="-"/>
            </a:pPr>
            <a:r>
              <a:rPr lang="en-US" baseline="0" dirty="0"/>
              <a:t>Lack of awareness-  Many just are not aware of the vulnerabilities when posting information.</a:t>
            </a:r>
          </a:p>
          <a:p>
            <a:pPr marL="628650" marR="0" lvl="1" indent="-171450" algn="l" defTabSz="914400" rtl="0" eaLnBrk="1" fontAlgn="base" latinLnBrk="0" hangingPunct="1">
              <a:lnSpc>
                <a:spcPct val="100000"/>
              </a:lnSpc>
              <a:spcBef>
                <a:spcPct val="50000"/>
              </a:spcBef>
              <a:spcAft>
                <a:spcPct val="0"/>
              </a:spcAft>
              <a:buClrTx/>
              <a:buSzTx/>
              <a:buFontTx/>
              <a:buChar char="-"/>
              <a:tabLst/>
              <a:defRPr/>
            </a:pPr>
            <a:r>
              <a:rPr lang="en-US" baseline="0" dirty="0"/>
              <a:t>Poor policy enforcement-  Policies are only as good as how they are enforced.  An all shred policy is great as long as everyone participates.  No cell phone policy in the spaces for security purposes must be enforced.</a:t>
            </a:r>
          </a:p>
          <a:p>
            <a:pPr marL="628650" marR="0" lvl="1" indent="-171450" algn="l" defTabSz="914400" rtl="0" eaLnBrk="1" fontAlgn="base" latinLnBrk="0" hangingPunct="1">
              <a:lnSpc>
                <a:spcPct val="100000"/>
              </a:lnSpc>
              <a:spcBef>
                <a:spcPct val="50000"/>
              </a:spcBef>
              <a:spcAft>
                <a:spcPct val="0"/>
              </a:spcAft>
              <a:buClrTx/>
              <a:buSzTx/>
              <a:buFontTx/>
              <a:buChar char="-"/>
              <a:tabLst/>
              <a:defRPr/>
            </a:pPr>
            <a:r>
              <a:rPr lang="en-US" baseline="0" dirty="0"/>
              <a:t>Consider unsecure communications as being monitored.  Many believe cell phones are secure.  Most communications used today are not secure.</a:t>
            </a:r>
            <a:endParaRPr lang="en-US" dirty="0"/>
          </a:p>
          <a:p>
            <a:pPr marL="628650" marR="0" lvl="1" indent="-171450" algn="l" defTabSz="914400" rtl="0" eaLnBrk="1" fontAlgn="base" latinLnBrk="0" hangingPunct="1">
              <a:lnSpc>
                <a:spcPct val="100000"/>
              </a:lnSpc>
              <a:spcBef>
                <a:spcPct val="50000"/>
              </a:spcBef>
              <a:spcAft>
                <a:spcPct val="0"/>
              </a:spcAft>
              <a:buClrTx/>
              <a:buSzTx/>
              <a:buFontTx/>
              <a:buChar char="-"/>
              <a:tabLst/>
              <a:defRPr/>
            </a:pPr>
            <a:r>
              <a:rPr lang="en-US" baseline="0" dirty="0"/>
              <a:t>Social engineering.  We are naturally friendly and like to talk about our work or personal experiences.  Don’t share this information with strangers, regardless of how harmless they may seem.</a:t>
            </a:r>
          </a:p>
          <a:p>
            <a:pPr marL="628650" marR="0" lvl="1" indent="-171450" algn="l" defTabSz="914400" rtl="0" eaLnBrk="1" fontAlgn="base" latinLnBrk="0" hangingPunct="1">
              <a:lnSpc>
                <a:spcPct val="100000"/>
              </a:lnSpc>
              <a:spcBef>
                <a:spcPct val="50000"/>
              </a:spcBef>
              <a:spcAft>
                <a:spcPct val="0"/>
              </a:spcAft>
              <a:buClrTx/>
              <a:buSzTx/>
              <a:buFontTx/>
              <a:buChar char="-"/>
              <a:tabLst/>
              <a:defRPr/>
            </a:pPr>
            <a:r>
              <a:rPr lang="en-US" baseline="0" dirty="0"/>
              <a:t>Trash.  Be sure to shred/burn all personal or official correspondence, to include junk mail.</a:t>
            </a:r>
          </a:p>
          <a:p>
            <a:pPr marL="628650" marR="0" lvl="1" indent="-171450" algn="l" defTabSz="914400" rtl="0" eaLnBrk="1" fontAlgn="base" latinLnBrk="0" hangingPunct="1">
              <a:lnSpc>
                <a:spcPct val="100000"/>
              </a:lnSpc>
              <a:spcBef>
                <a:spcPct val="50000"/>
              </a:spcBef>
              <a:spcAft>
                <a:spcPct val="0"/>
              </a:spcAft>
              <a:buClrTx/>
              <a:buSzTx/>
              <a:buFontTx/>
              <a:buChar char="-"/>
              <a:tabLst/>
              <a:defRPr/>
            </a:pPr>
            <a:r>
              <a:rPr lang="en-US" baseline="0" dirty="0"/>
              <a:t>We are creatures of habit, and very predictable in our daily routines and pattern of live.  Become more unpredictable.</a:t>
            </a:r>
          </a:p>
          <a:p>
            <a:pPr marL="628650" marR="0" lvl="1" indent="-171450" algn="l" defTabSz="914400" rtl="0" eaLnBrk="1" fontAlgn="base" latinLnBrk="0" hangingPunct="1">
              <a:lnSpc>
                <a:spcPct val="100000"/>
              </a:lnSpc>
              <a:spcBef>
                <a:spcPct val="50000"/>
              </a:spcBef>
              <a:spcAft>
                <a:spcPct val="0"/>
              </a:spcAft>
              <a:buClrTx/>
              <a:buSzTx/>
              <a:buFontTx/>
              <a:buChar char="-"/>
              <a:tabLst/>
              <a:defRPr/>
            </a:pPr>
            <a:r>
              <a:rPr lang="en-US" baseline="0" dirty="0"/>
              <a:t>Geo-location or GPS remains a big vulnerability, especially when Sailors are located in operational areas (OA).</a:t>
            </a:r>
          </a:p>
          <a:p>
            <a:pPr marL="628650" marR="0" lvl="1" indent="-171450" algn="l" defTabSz="914400" rtl="0" eaLnBrk="1" fontAlgn="base" latinLnBrk="0" hangingPunct="1">
              <a:lnSpc>
                <a:spcPct val="100000"/>
              </a:lnSpc>
              <a:spcBef>
                <a:spcPct val="50000"/>
              </a:spcBef>
              <a:spcAft>
                <a:spcPct val="0"/>
              </a:spcAft>
              <a:buClrTx/>
              <a:buSzTx/>
              <a:buFontTx/>
              <a:buChar char="-"/>
              <a:tabLst/>
              <a:defRPr/>
            </a:pPr>
            <a:r>
              <a:rPr lang="en-US" baseline="0" dirty="0"/>
              <a:t>The unauthorized use of commercial applications (Apps) is a growing vulnerability throughout the DOD.</a:t>
            </a:r>
          </a:p>
          <a:p>
            <a:pPr marL="628650" lvl="1" indent="-171450" eaLnBrk="1" hangingPunct="1">
              <a:spcBef>
                <a:spcPct val="50000"/>
              </a:spcBef>
              <a:buFontTx/>
              <a:buChar char="-"/>
            </a:pPr>
            <a:r>
              <a:rPr lang="en-US" baseline="0" dirty="0"/>
              <a:t>Social media.  There are billions of users, and none of the sites are 100 percent secure.  Essentially, you could be posting information to billions.</a:t>
            </a:r>
          </a:p>
          <a:p>
            <a:pPr eaLnBrk="1" hangingPunct="1">
              <a:spcBef>
                <a:spcPct val="50000"/>
              </a:spcBef>
            </a:pPr>
            <a:endParaRPr lang="en-US" dirty="0"/>
          </a:p>
          <a:p>
            <a:endParaRPr lang="en-US" dirty="0"/>
          </a:p>
        </p:txBody>
      </p:sp>
      <p:sp>
        <p:nvSpPr>
          <p:cNvPr id="4" name="Slide Number Placeholder 3"/>
          <p:cNvSpPr>
            <a:spLocks noGrp="1"/>
          </p:cNvSpPr>
          <p:nvPr>
            <p:ph type="sldNum" sz="quarter" idx="10"/>
          </p:nvPr>
        </p:nvSpPr>
        <p:spPr/>
        <p:txBody>
          <a:bodyPr/>
          <a:lstStyle/>
          <a:p>
            <a:fld id="{6EE8D9D1-C5BB-482B-9079-B03CA147F87C}" type="slidenum">
              <a:rPr lang="en-US" smtClean="0"/>
              <a:pPr/>
              <a:t>12</a:t>
            </a:fld>
            <a:endParaRPr lang="en-US"/>
          </a:p>
        </p:txBody>
      </p:sp>
    </p:spTree>
    <p:extLst>
      <p:ext uri="{BB962C8B-B14F-4D97-AF65-F5344CB8AC3E}">
        <p14:creationId xmlns:p14="http://schemas.microsoft.com/office/powerpoint/2010/main" val="15642606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lvl="1" indent="-285750" eaLnBrk="1" hangingPunct="1">
              <a:buClr>
                <a:schemeClr val="accent2"/>
              </a:buClr>
              <a:buSzPct val="100000"/>
              <a:buFontTx/>
              <a:buChar char="-"/>
              <a:defRPr/>
            </a:pPr>
            <a:r>
              <a:rPr lang="en-US" sz="1800" dirty="0">
                <a:ea typeface="+mn-ea"/>
              </a:rPr>
              <a:t>Geotagging: Location/GPS data embedded in photos. </a:t>
            </a:r>
          </a:p>
          <a:p>
            <a:pPr marL="285750" lvl="1" indent="-285750" eaLnBrk="1" hangingPunct="1">
              <a:buClr>
                <a:schemeClr val="accent2"/>
              </a:buClr>
              <a:buSzPct val="100000"/>
              <a:buFontTx/>
              <a:buChar char="-"/>
              <a:defRPr/>
            </a:pPr>
            <a:r>
              <a:rPr lang="en-US" dirty="0"/>
              <a:t>Location/GPS settings</a:t>
            </a:r>
            <a:r>
              <a:rPr lang="en-US" baseline="0" dirty="0"/>
              <a:t> are normally defaulted ON </a:t>
            </a:r>
            <a:r>
              <a:rPr lang="en-US" dirty="0"/>
              <a:t>in most smart phones and digital cameras.  Most users leave this feature on because</a:t>
            </a:r>
            <a:r>
              <a:rPr lang="en-US" baseline="0" dirty="0"/>
              <a:t> it also provides mapping instructions while driving and provides a host of other benefits.  Do understand that l</a:t>
            </a:r>
            <a:r>
              <a:rPr lang="en-US" dirty="0"/>
              <a:t>atitude/longitude/altitude will be imbedded</a:t>
            </a:r>
            <a:r>
              <a:rPr lang="en-US" baseline="0" dirty="0"/>
              <a:t> in digital photos…….where the photo was actually taken.</a:t>
            </a:r>
          </a:p>
          <a:p>
            <a:pPr marL="285750" lvl="1" indent="-285750" eaLnBrk="1" hangingPunct="1">
              <a:buClr>
                <a:schemeClr val="accent2"/>
              </a:buClr>
              <a:buSzPct val="100000"/>
              <a:buFontTx/>
              <a:buChar char="-"/>
              <a:defRPr/>
            </a:pPr>
            <a:r>
              <a:rPr lang="en-US" dirty="0"/>
              <a:t>Device details and access to information may also be enabled depending on the Terms of Service (</a:t>
            </a:r>
            <a:r>
              <a:rPr lang="en-US" dirty="0" err="1"/>
              <a:t>ToS</a:t>
            </a:r>
            <a:r>
              <a:rPr lang="en-US" dirty="0"/>
              <a:t>) and what you accept on</a:t>
            </a:r>
            <a:r>
              <a:rPr lang="en-US" baseline="0" dirty="0"/>
              <a:t> different applications</a:t>
            </a:r>
          </a:p>
          <a:p>
            <a:pPr marL="285750" lvl="1" indent="-285750" eaLnBrk="1" hangingPunct="1">
              <a:buClr>
                <a:schemeClr val="accent2"/>
              </a:buClr>
              <a:buSzPct val="100000"/>
              <a:buFontTx/>
              <a:buChar char="-"/>
              <a:defRPr/>
            </a:pPr>
            <a:r>
              <a:rPr lang="en-US" dirty="0"/>
              <a:t>Information can potentially be retrieved from posted digital photos</a:t>
            </a:r>
          </a:p>
          <a:p>
            <a:pPr marL="285750" lvl="1" indent="-285750" eaLnBrk="1" hangingPunct="1">
              <a:buClr>
                <a:schemeClr val="accent2"/>
              </a:buClr>
              <a:buSzPct val="100000"/>
              <a:buFontTx/>
              <a:buChar char="-"/>
              <a:defRPr/>
            </a:pPr>
            <a:r>
              <a:rPr lang="en-US" sz="1800" dirty="0">
                <a:ea typeface="+mn-ea"/>
              </a:rPr>
              <a:t>There are several “Check-in” features on applications, too many to list.</a:t>
            </a:r>
          </a:p>
          <a:p>
            <a:pPr marL="285750" marR="0" lvl="1" indent="-285750" algn="l" defTabSz="914400" rtl="0" eaLnBrk="1" fontAlgn="base" latinLnBrk="0" hangingPunct="1">
              <a:lnSpc>
                <a:spcPct val="100000"/>
              </a:lnSpc>
              <a:spcBef>
                <a:spcPct val="30000"/>
              </a:spcBef>
              <a:spcAft>
                <a:spcPct val="0"/>
              </a:spcAft>
              <a:buClr>
                <a:schemeClr val="accent2"/>
              </a:buClr>
              <a:buSzPct val="100000"/>
              <a:buFontTx/>
              <a:buChar char="-"/>
              <a:tabLst/>
              <a:defRPr/>
            </a:pPr>
            <a:r>
              <a:rPr lang="en-US" dirty="0">
                <a:solidFill>
                  <a:schemeClr val="tx2"/>
                </a:solidFill>
              </a:rPr>
              <a:t>Per</a:t>
            </a:r>
            <a:r>
              <a:rPr lang="en-US" sz="1200" dirty="0">
                <a:solidFill>
                  <a:schemeClr val="tx2"/>
                </a:solidFill>
                <a:ea typeface="+mn-ea"/>
              </a:rPr>
              <a:t> DEPSECDEF Memo dated 3 Aug 2018, DoD personnel are prohibited from using geolocation features and functionality on both non-government and government-issued devices, applications, and services while in locations designated as operational areas (OAs), unless authorized by Combatant Commanders or their designees after a threat-based OPSEC survey is conducted. </a:t>
            </a:r>
          </a:p>
          <a:p>
            <a:pPr marL="285750" lvl="1" indent="-285750" algn="l" rtl="0" eaLnBrk="1" fontAlgn="base" hangingPunct="1">
              <a:spcBef>
                <a:spcPct val="30000"/>
              </a:spcBef>
              <a:spcAft>
                <a:spcPct val="0"/>
              </a:spcAft>
              <a:buClr>
                <a:schemeClr val="accent2"/>
              </a:buClr>
              <a:buSzPct val="100000"/>
              <a:buFontTx/>
              <a:buChar char="-"/>
              <a:defRPr/>
            </a:pPr>
            <a:endParaRPr lang="en-US" sz="1200" kern="1200" dirty="0">
              <a:solidFill>
                <a:schemeClr val="tx1"/>
              </a:solidFill>
              <a:latin typeface="Times New Roman" pitchFamily="18" charset="0"/>
              <a:ea typeface="+mn-ea"/>
              <a:cs typeface="+mn-cs"/>
            </a:endParaRPr>
          </a:p>
          <a:p>
            <a:pPr marL="285750" lvl="1" indent="-285750" algn="l" rtl="0" eaLnBrk="1" fontAlgn="base" hangingPunct="1">
              <a:spcBef>
                <a:spcPct val="30000"/>
              </a:spcBef>
              <a:spcAft>
                <a:spcPct val="0"/>
              </a:spcAft>
              <a:buClr>
                <a:schemeClr val="accent2"/>
              </a:buClr>
              <a:buSzPct val="100000"/>
              <a:buFontTx/>
              <a:buChar char="-"/>
              <a:defRPr/>
            </a:pPr>
            <a:endParaRPr lang="en-US" sz="1200" kern="1200" dirty="0">
              <a:solidFill>
                <a:schemeClr val="tx1"/>
              </a:solidFill>
              <a:latin typeface="Times New Roman" pitchFamily="18" charset="0"/>
              <a:ea typeface="+mn-ea"/>
              <a:cs typeface="+mn-cs"/>
            </a:endParaRPr>
          </a:p>
          <a:p>
            <a:pPr marL="285750" lvl="1" indent="-285750" algn="l" rtl="0" eaLnBrk="1" fontAlgn="base" hangingPunct="1">
              <a:spcBef>
                <a:spcPct val="30000"/>
              </a:spcBef>
              <a:spcAft>
                <a:spcPct val="0"/>
              </a:spcAft>
              <a:buClr>
                <a:schemeClr val="accent2"/>
              </a:buClr>
              <a:buSzPct val="100000"/>
              <a:buFontTx/>
              <a:buChar char="-"/>
              <a:defRPr/>
            </a:pPr>
            <a:endParaRPr lang="en-US" sz="1200" kern="1200" dirty="0">
              <a:solidFill>
                <a:schemeClr val="tx1"/>
              </a:solidFill>
              <a:latin typeface="Times New Roman" pitchFamily="18"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pPr>
              <a:defRPr/>
            </a:pPr>
            <a:fld id="{7A1147B6-1017-4328-9A1D-9F16B146965B}" type="slidenum">
              <a:rPr lang="en-US" smtClean="0"/>
              <a:pPr>
                <a:defRPr/>
              </a:pPr>
              <a:t>13</a:t>
            </a:fld>
            <a:endParaRPr lang="en-US"/>
          </a:p>
        </p:txBody>
      </p:sp>
    </p:spTree>
    <p:extLst>
      <p:ext uri="{BB962C8B-B14F-4D97-AF65-F5344CB8AC3E}">
        <p14:creationId xmlns:p14="http://schemas.microsoft.com/office/powerpoint/2010/main" val="15075352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lvl="1" indent="-285750" algn="l" rtl="0" eaLnBrk="1" fontAlgn="base" hangingPunct="1">
              <a:spcBef>
                <a:spcPct val="30000"/>
              </a:spcBef>
              <a:spcAft>
                <a:spcPct val="0"/>
              </a:spcAft>
              <a:buClr>
                <a:schemeClr val="accent2"/>
              </a:buClr>
              <a:buSzPct val="100000"/>
              <a:buFontTx/>
              <a:buChar char="-"/>
              <a:defRPr/>
            </a:pPr>
            <a:r>
              <a:rPr lang="en-US" sz="1200" kern="1200" dirty="0">
                <a:solidFill>
                  <a:schemeClr val="tx1"/>
                </a:solidFill>
                <a:latin typeface="Times New Roman" pitchFamily="18" charset="0"/>
                <a:ea typeface="+mn-ea"/>
                <a:cs typeface="+mn-cs"/>
              </a:rPr>
              <a:t>Per DODI 8170.01, Do not use non-DoD-controlled electronic messaging services to process non-public DoD information, regardless of the service’s perceived appearance of security (e.g., “private” Instagram accounts, “protected” tweets, “private” Facebook groups, “encrypted” WhatsApp messages). </a:t>
            </a:r>
          </a:p>
          <a:p>
            <a:pPr marL="285750" lvl="1" indent="-285750" algn="l" rtl="0" eaLnBrk="1" fontAlgn="base" hangingPunct="1">
              <a:spcBef>
                <a:spcPct val="30000"/>
              </a:spcBef>
              <a:spcAft>
                <a:spcPct val="0"/>
              </a:spcAft>
              <a:buClr>
                <a:schemeClr val="accent2"/>
              </a:buClr>
              <a:buSzPct val="100000"/>
              <a:buFontTx/>
              <a:buChar char="-"/>
              <a:defRPr/>
            </a:pPr>
            <a:r>
              <a:rPr lang="en-US" dirty="0">
                <a:solidFill>
                  <a:schemeClr val="tx2"/>
                </a:solidFill>
              </a:rPr>
              <a:t>Use of commercial applications for official Navy business is a constant and growing vulnerability.</a:t>
            </a:r>
          </a:p>
          <a:p>
            <a:pPr marL="285750" lvl="1" indent="-285750" algn="l" rtl="0" eaLnBrk="1" fontAlgn="base" hangingPunct="1">
              <a:spcBef>
                <a:spcPct val="30000"/>
              </a:spcBef>
              <a:spcAft>
                <a:spcPct val="0"/>
              </a:spcAft>
              <a:buClr>
                <a:schemeClr val="accent2"/>
              </a:buClr>
              <a:buSzPct val="100000"/>
              <a:buFontTx/>
              <a:buChar char="-"/>
              <a:defRPr/>
            </a:pPr>
            <a:r>
              <a:rPr lang="en-US" dirty="0">
                <a:solidFill>
                  <a:schemeClr val="tx2"/>
                </a:solidFill>
              </a:rPr>
              <a:t>Just because commercial applications are available, it does not mean they should be used for military business.  </a:t>
            </a:r>
          </a:p>
          <a:p>
            <a:pPr marL="285750" lvl="1" indent="-285750" algn="l" rtl="0" eaLnBrk="1" fontAlgn="base" hangingPunct="1">
              <a:spcBef>
                <a:spcPct val="30000"/>
              </a:spcBef>
              <a:spcAft>
                <a:spcPct val="0"/>
              </a:spcAft>
              <a:buClr>
                <a:schemeClr val="accent2"/>
              </a:buClr>
              <a:buSzPct val="100000"/>
              <a:buFontTx/>
              <a:buChar char="-"/>
              <a:defRPr/>
            </a:pPr>
            <a:r>
              <a:rPr lang="en-US" dirty="0" err="1">
                <a:solidFill>
                  <a:schemeClr val="tx2"/>
                </a:solidFill>
              </a:rPr>
              <a:t>WhatApp</a:t>
            </a:r>
            <a:r>
              <a:rPr lang="en-US" dirty="0">
                <a:solidFill>
                  <a:schemeClr val="tx2"/>
                </a:solidFill>
              </a:rPr>
              <a:t>, Slack, </a:t>
            </a:r>
            <a:r>
              <a:rPr lang="en-US" dirty="0" err="1">
                <a:solidFill>
                  <a:schemeClr val="tx2"/>
                </a:solidFill>
              </a:rPr>
              <a:t>GroupMe</a:t>
            </a:r>
            <a:r>
              <a:rPr lang="en-US" dirty="0">
                <a:solidFill>
                  <a:schemeClr val="tx2"/>
                </a:solidFill>
              </a:rPr>
              <a:t>, Facebook Messenger and several others, and new ones in the future, are not authorized unless approved by DOD prior to use for military business.</a:t>
            </a:r>
          </a:p>
          <a:p>
            <a:pPr marL="285750" lvl="1" indent="-285750" algn="l" rtl="0" eaLnBrk="1" fontAlgn="base" hangingPunct="1">
              <a:spcBef>
                <a:spcPct val="30000"/>
              </a:spcBef>
              <a:spcAft>
                <a:spcPct val="0"/>
              </a:spcAft>
              <a:buClr>
                <a:schemeClr val="accent2"/>
              </a:buClr>
              <a:buSzPct val="100000"/>
              <a:buFontTx/>
              <a:buChar char="-"/>
              <a:defRPr/>
            </a:pPr>
            <a:r>
              <a:rPr lang="en-US" dirty="0">
                <a:solidFill>
                  <a:schemeClr val="tx2"/>
                </a:solidFill>
              </a:rPr>
              <a:t>When in doubt, ask your Immediate Senior in Command.</a:t>
            </a:r>
          </a:p>
          <a:p>
            <a:pPr lvl="0">
              <a:buClr>
                <a:schemeClr val="accent2"/>
              </a:buClr>
              <a:buSzPct val="100000"/>
              <a:buFont typeface="Arial" panose="020B0604020202020204" pitchFamily="34" charset="0"/>
              <a:buChar char="–"/>
              <a:defRPr/>
            </a:pPr>
            <a:endParaRPr lang="en-US" dirty="0"/>
          </a:p>
          <a:p>
            <a:endParaRPr lang="en-US" dirty="0"/>
          </a:p>
        </p:txBody>
      </p:sp>
      <p:sp>
        <p:nvSpPr>
          <p:cNvPr id="4" name="Slide Number Placeholder 3"/>
          <p:cNvSpPr>
            <a:spLocks noGrp="1"/>
          </p:cNvSpPr>
          <p:nvPr>
            <p:ph type="sldNum" sz="quarter" idx="10"/>
          </p:nvPr>
        </p:nvSpPr>
        <p:spPr/>
        <p:txBody>
          <a:bodyPr/>
          <a:lstStyle/>
          <a:p>
            <a:fld id="{6EE8D9D1-C5BB-482B-9079-B03CA147F87C}" type="slidenum">
              <a:rPr lang="en-US" smtClean="0"/>
              <a:pPr/>
              <a:t>14</a:t>
            </a:fld>
            <a:endParaRPr lang="en-US"/>
          </a:p>
        </p:txBody>
      </p:sp>
    </p:spTree>
    <p:extLst>
      <p:ext uri="{BB962C8B-B14F-4D97-AF65-F5344CB8AC3E}">
        <p14:creationId xmlns:p14="http://schemas.microsoft.com/office/powerpoint/2010/main" val="36399730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en-US" dirty="0"/>
              <a:t>Social media plays an important role in U.S. military information operations (IO).  </a:t>
            </a:r>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en-US" dirty="0"/>
              <a:t>People around world, including civilian populations, U.S. allies, and U.S. state and non-state sponsored adversaries</a:t>
            </a:r>
            <a:r>
              <a:rPr lang="en-US" baseline="0" dirty="0"/>
              <a:t> and criminals</a:t>
            </a:r>
            <a:r>
              <a:rPr lang="en-US" dirty="0"/>
              <a:t> use social media and publically available information (PAI) platforms to share,</a:t>
            </a:r>
            <a:r>
              <a:rPr lang="en-US" baseline="0" dirty="0"/>
              <a:t> gather and aggregate </a:t>
            </a:r>
            <a:r>
              <a:rPr lang="en-US" dirty="0"/>
              <a:t>information and persuade others. </a:t>
            </a:r>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en-US" dirty="0"/>
              <a:t>The rapid growth of the communication technologies that support social media and PAI platforms provides our adversaries an asymmetric advantage. </a:t>
            </a:r>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en-US" dirty="0"/>
              <a:t>Low cost of entry, relative operational agility and easy access to new technologies makes it increasingly difficult</a:t>
            </a:r>
            <a:r>
              <a:rPr lang="en-US" baseline="0" dirty="0"/>
              <a:t> to counter nefarious efforts. </a:t>
            </a:r>
            <a:r>
              <a:rPr lang="en-US" dirty="0"/>
              <a:t> </a:t>
            </a:r>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en-US" dirty="0"/>
              <a:t>While there are compelling national security reasons to field a social media and</a:t>
            </a:r>
            <a:r>
              <a:rPr lang="en-US" baseline="0" dirty="0"/>
              <a:t> PAI space</a:t>
            </a:r>
            <a:r>
              <a:rPr lang="en-US" dirty="0"/>
              <a:t> analysis capability, the U.S. Department of Defense (DoD) must do so both while navigating U.S. law and cultural norms and under conditions of great uncertainty. </a:t>
            </a:r>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en-US" dirty="0"/>
              <a:t>Amid quickly evolving technologies and communication trends, there is a risk that DoD could invest in soon-to-be obsolete capabilities or encounter other challenges in building its analytic capacity and applying it in an effective and practical manner. </a:t>
            </a:r>
          </a:p>
          <a:p>
            <a:endParaRPr lang="en-US" dirty="0"/>
          </a:p>
        </p:txBody>
      </p:sp>
      <p:sp>
        <p:nvSpPr>
          <p:cNvPr id="4" name="Slide Number Placeholder 3"/>
          <p:cNvSpPr>
            <a:spLocks noGrp="1"/>
          </p:cNvSpPr>
          <p:nvPr>
            <p:ph type="sldNum" sz="quarter" idx="10"/>
          </p:nvPr>
        </p:nvSpPr>
        <p:spPr/>
        <p:txBody>
          <a:bodyPr/>
          <a:lstStyle/>
          <a:p>
            <a:fld id="{6EE8D9D1-C5BB-482B-9079-B03CA147F87C}" type="slidenum">
              <a:rPr lang="en-US" smtClean="0"/>
              <a:pPr/>
              <a:t>15</a:t>
            </a:fld>
            <a:endParaRPr lang="en-US"/>
          </a:p>
        </p:txBody>
      </p:sp>
    </p:spTree>
    <p:extLst>
      <p:ext uri="{BB962C8B-B14F-4D97-AF65-F5344CB8AC3E}">
        <p14:creationId xmlns:p14="http://schemas.microsoft.com/office/powerpoint/2010/main" val="17769806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sz="800" dirty="0"/>
              <a:t>This slide</a:t>
            </a:r>
            <a:r>
              <a:rPr lang="en-US" sz="800" baseline="0" dirty="0"/>
              <a:t> shows some basic Social Media Do’s and Don’ts</a:t>
            </a:r>
          </a:p>
          <a:p>
            <a:pPr marL="0" indent="0">
              <a:buFontTx/>
              <a:buNone/>
            </a:pPr>
            <a:r>
              <a:rPr lang="en-US" sz="800" u="none" baseline="0" dirty="0">
                <a:solidFill>
                  <a:srgbClr val="00B050"/>
                </a:solidFill>
                <a:latin typeface="Arial" panose="020B0604020202020204" pitchFamily="34" charset="0"/>
                <a:cs typeface="Arial" panose="020B0604020202020204" pitchFamily="34" charset="0"/>
              </a:rPr>
              <a:t>   </a:t>
            </a:r>
            <a:r>
              <a:rPr lang="en-US" sz="800" b="1" u="sng" baseline="0" dirty="0">
                <a:solidFill>
                  <a:srgbClr val="00B050"/>
                </a:solidFill>
                <a:latin typeface="Arial" panose="020B0604020202020204" pitchFamily="34" charset="0"/>
                <a:cs typeface="Arial" panose="020B0604020202020204" pitchFamily="34" charset="0"/>
              </a:rPr>
              <a:t>DO</a:t>
            </a:r>
          </a:p>
          <a:p>
            <a:pPr marL="628650" lvl="1" indent="-171450">
              <a:buFontTx/>
              <a:buChar char="-"/>
            </a:pPr>
            <a:r>
              <a:rPr lang="en-US" sz="800" dirty="0">
                <a:solidFill>
                  <a:srgbClr val="00B050"/>
                </a:solidFill>
                <a:latin typeface="Arial" panose="020B0604020202020204" pitchFamily="34" charset="0"/>
                <a:cs typeface="Arial" panose="020B0604020202020204" pitchFamily="34" charset="0"/>
              </a:rPr>
              <a:t>Utilize</a:t>
            </a:r>
            <a:r>
              <a:rPr lang="en-US" sz="800" b="0" dirty="0">
                <a:solidFill>
                  <a:srgbClr val="00B050"/>
                </a:solidFill>
                <a:latin typeface="Arial" panose="020B0604020202020204" pitchFamily="34" charset="0"/>
                <a:cs typeface="Arial" panose="020B0604020202020204" pitchFamily="34" charset="0"/>
              </a:rPr>
              <a:t> </a:t>
            </a:r>
            <a:r>
              <a:rPr lang="en-US" sz="800" b="0" dirty="0">
                <a:solidFill>
                  <a:schemeClr val="tx1"/>
                </a:solidFill>
                <a:latin typeface="Arial" panose="020B0604020202020204" pitchFamily="34" charset="0"/>
                <a:cs typeface="Arial" panose="020B0604020202020204" pitchFamily="34" charset="0"/>
              </a:rPr>
              <a:t>appropriate</a:t>
            </a:r>
            <a:r>
              <a:rPr lang="en-US" sz="800" b="0" baseline="0" dirty="0">
                <a:solidFill>
                  <a:schemeClr val="tx1"/>
                </a:solidFill>
                <a:latin typeface="Arial" panose="020B0604020202020204" pitchFamily="34" charset="0"/>
                <a:cs typeface="Arial" panose="020B0604020202020204" pitchFamily="34" charset="0"/>
              </a:rPr>
              <a:t> </a:t>
            </a:r>
            <a:r>
              <a:rPr lang="en-US" sz="800" b="0" dirty="0">
                <a:latin typeface="Arial" panose="020B0604020202020204" pitchFamily="34" charset="0"/>
                <a:cs typeface="Arial" panose="020B0604020202020204" pitchFamily="34" charset="0"/>
              </a:rPr>
              <a:t>security and</a:t>
            </a:r>
            <a:r>
              <a:rPr lang="en-US" sz="800" b="0" baseline="0" dirty="0">
                <a:latin typeface="Arial" panose="020B0604020202020204" pitchFamily="34" charset="0"/>
                <a:cs typeface="Arial" panose="020B0604020202020204" pitchFamily="34" charset="0"/>
              </a:rPr>
              <a:t> privacy</a:t>
            </a:r>
            <a:r>
              <a:rPr lang="en-US" sz="800" b="0" dirty="0">
                <a:latin typeface="Arial" panose="020B0604020202020204" pitchFamily="34" charset="0"/>
                <a:cs typeface="Arial" panose="020B0604020202020204" pitchFamily="34" charset="0"/>
              </a:rPr>
              <a:t> settings</a:t>
            </a:r>
            <a:r>
              <a:rPr lang="en-US" sz="800" b="0" baseline="0" dirty="0">
                <a:latin typeface="Arial" panose="020B0604020202020204" pitchFamily="34" charset="0"/>
                <a:cs typeface="Arial" panose="020B0604020202020204" pitchFamily="34" charset="0"/>
              </a:rPr>
              <a:t> – this will help minimize your digital footprint and access to your information</a:t>
            </a:r>
          </a:p>
          <a:p>
            <a:pPr marL="628650" lvl="1" indent="-171450">
              <a:buFontTx/>
              <a:buChar char="-"/>
            </a:pPr>
            <a:r>
              <a:rPr lang="en-US" sz="800" dirty="0">
                <a:solidFill>
                  <a:srgbClr val="00B050"/>
                </a:solidFill>
                <a:latin typeface="Arial" panose="020B0604020202020204" pitchFamily="34" charset="0"/>
                <a:cs typeface="Arial" panose="020B0604020202020204" pitchFamily="34" charset="0"/>
              </a:rPr>
              <a:t>Verify</a:t>
            </a:r>
            <a:r>
              <a:rPr lang="en-US" sz="800" b="0" dirty="0">
                <a:latin typeface="Arial" panose="020B0604020202020204" pitchFamily="34" charset="0"/>
                <a:cs typeface="Arial" panose="020B0604020202020204" pitchFamily="34" charset="0"/>
              </a:rPr>
              <a:t> all friend requests – if</a:t>
            </a:r>
            <a:r>
              <a:rPr lang="en-US" sz="800" b="0" baseline="0" dirty="0">
                <a:latin typeface="Arial" panose="020B0604020202020204" pitchFamily="34" charset="0"/>
                <a:cs typeface="Arial" panose="020B0604020202020204" pitchFamily="34" charset="0"/>
              </a:rPr>
              <a:t> you do not know who is sending you the request, do not accept it. It very well could be a GPC actor or criminal. </a:t>
            </a:r>
          </a:p>
          <a:p>
            <a:pPr marL="628650" lvl="1" indent="-171450">
              <a:buFontTx/>
              <a:buChar char="-"/>
            </a:pPr>
            <a:r>
              <a:rPr lang="en-US" sz="800" dirty="0">
                <a:solidFill>
                  <a:srgbClr val="00B050"/>
                </a:solidFill>
              </a:rPr>
              <a:t>Know</a:t>
            </a:r>
            <a:r>
              <a:rPr lang="en-US" sz="800" b="0" dirty="0"/>
              <a:t> who is following you – same as before</a:t>
            </a:r>
          </a:p>
          <a:p>
            <a:pPr marL="628650" lvl="1" indent="-171450">
              <a:buFontTx/>
              <a:buChar char="-"/>
            </a:pPr>
            <a:r>
              <a:rPr lang="en-US" sz="800" dirty="0">
                <a:solidFill>
                  <a:srgbClr val="00B050"/>
                </a:solidFill>
                <a:latin typeface="Arial" panose="020B0604020202020204" pitchFamily="34" charset="0"/>
                <a:cs typeface="Arial" panose="020B0604020202020204" pitchFamily="34" charset="0"/>
              </a:rPr>
              <a:t>Verify</a:t>
            </a:r>
            <a:r>
              <a:rPr lang="en-US" sz="800" b="0" dirty="0">
                <a:latin typeface="Arial" panose="020B0604020202020204" pitchFamily="34" charset="0"/>
                <a:cs typeface="Arial" panose="020B0604020202020204" pitchFamily="34" charset="0"/>
              </a:rPr>
              <a:t> links before clicking – ensure</a:t>
            </a:r>
            <a:r>
              <a:rPr lang="en-US" sz="800" b="0" baseline="0" dirty="0">
                <a:latin typeface="Arial" panose="020B0604020202020204" pitchFamily="34" charset="0"/>
                <a:cs typeface="Arial" panose="020B0604020202020204" pitchFamily="34" charset="0"/>
              </a:rPr>
              <a:t> you are not a target of phishing or spearfishing, or receive a virus or malware thru the link.</a:t>
            </a:r>
          </a:p>
          <a:p>
            <a:pPr marL="628650" lvl="1" indent="-171450">
              <a:buFontTx/>
              <a:buChar char="-"/>
            </a:pPr>
            <a:r>
              <a:rPr lang="en-US" sz="800" dirty="0">
                <a:solidFill>
                  <a:srgbClr val="00B050"/>
                </a:solidFill>
                <a:latin typeface="Arial" panose="020B0604020202020204" pitchFamily="34" charset="0"/>
                <a:cs typeface="Arial" panose="020B0604020202020204" pitchFamily="34" charset="0"/>
              </a:rPr>
              <a:t>Review </a:t>
            </a:r>
            <a:r>
              <a:rPr lang="en-US" sz="800" b="0" dirty="0">
                <a:latin typeface="Arial" panose="020B0604020202020204" pitchFamily="34" charset="0"/>
                <a:cs typeface="Arial" panose="020B0604020202020204" pitchFamily="34" charset="0"/>
              </a:rPr>
              <a:t>your family’s security settings and what they post about you and the Navy. Talk to your family</a:t>
            </a:r>
            <a:r>
              <a:rPr lang="en-US" sz="800" b="0" baseline="0" dirty="0">
                <a:latin typeface="Arial" panose="020B0604020202020204" pitchFamily="34" charset="0"/>
                <a:cs typeface="Arial" panose="020B0604020202020204" pitchFamily="34" charset="0"/>
              </a:rPr>
              <a:t> and ensure they know the risks. </a:t>
            </a:r>
          </a:p>
          <a:p>
            <a:pPr marL="628650" lvl="1" indent="-171450">
              <a:buFontTx/>
              <a:buChar char="-"/>
            </a:pPr>
            <a:r>
              <a:rPr lang="en-US" sz="800" b="0" dirty="0">
                <a:solidFill>
                  <a:srgbClr val="00B050"/>
                </a:solidFill>
                <a:latin typeface="Arial" panose="020B0604020202020204" pitchFamily="34" charset="0"/>
                <a:cs typeface="Arial" panose="020B0604020202020204" pitchFamily="34" charset="0"/>
              </a:rPr>
              <a:t>Understand</a:t>
            </a:r>
            <a:r>
              <a:rPr lang="en-US" sz="800" b="0" dirty="0">
                <a:latin typeface="Arial" panose="020B0604020202020204" pitchFamily="34" charset="0"/>
                <a:cs typeface="Arial" panose="020B0604020202020204" pitchFamily="34" charset="0"/>
              </a:rPr>
              <a:t> the risks associated with geo-tagged information.</a:t>
            </a:r>
            <a:r>
              <a:rPr lang="en-US" sz="800" b="0" baseline="0" dirty="0">
                <a:latin typeface="Arial" panose="020B0604020202020204" pitchFamily="34" charset="0"/>
                <a:cs typeface="Arial" panose="020B0604020202020204" pitchFamily="34" charset="0"/>
              </a:rPr>
              <a:t> </a:t>
            </a:r>
            <a:r>
              <a:rPr lang="en-US" sz="800" b="0" dirty="0">
                <a:latin typeface="Arial" panose="020B0604020202020204" pitchFamily="34" charset="0"/>
                <a:cs typeface="Arial" panose="020B0604020202020204" pitchFamily="34" charset="0"/>
              </a:rPr>
              <a:t> </a:t>
            </a:r>
          </a:p>
          <a:p>
            <a:pPr marL="628650" lvl="1" indent="-171450">
              <a:buFontTx/>
              <a:buChar char="-"/>
            </a:pPr>
            <a:r>
              <a:rPr lang="en-US" sz="800" dirty="0">
                <a:solidFill>
                  <a:srgbClr val="00B050"/>
                </a:solidFill>
                <a:latin typeface="Arial" panose="020B0604020202020204" pitchFamily="34" charset="0"/>
                <a:cs typeface="Arial" panose="020B0604020202020204" pitchFamily="34" charset="0"/>
              </a:rPr>
              <a:t>Completely</a:t>
            </a:r>
            <a:r>
              <a:rPr lang="en-US" sz="800" baseline="0" dirty="0">
                <a:solidFill>
                  <a:srgbClr val="00B050"/>
                </a:solidFill>
                <a:latin typeface="Arial" panose="020B0604020202020204" pitchFamily="34" charset="0"/>
                <a:cs typeface="Arial" panose="020B0604020202020204" pitchFamily="34" charset="0"/>
              </a:rPr>
              <a:t> review and understand the terms of services of each platform you socialize on. </a:t>
            </a:r>
            <a:endParaRPr lang="en-US" sz="800" b="0" dirty="0">
              <a:latin typeface="Arial" panose="020B0604020202020204" pitchFamily="34" charset="0"/>
              <a:cs typeface="Arial" panose="020B0604020202020204" pitchFamily="34" charset="0"/>
            </a:endParaRPr>
          </a:p>
          <a:p>
            <a:pPr marL="109537" indent="0">
              <a:buClr>
                <a:schemeClr val="tx1"/>
              </a:buClr>
              <a:buFontTx/>
              <a:buNone/>
              <a:defRPr/>
            </a:pPr>
            <a:r>
              <a:rPr kumimoji="0" lang="en-US" sz="800" b="1" i="0" u="sng" strike="noStrike" kern="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DON’T</a:t>
            </a:r>
          </a:p>
          <a:p>
            <a:pPr marL="395287" indent="-285750">
              <a:buClr>
                <a:schemeClr val="tx1"/>
              </a:buClr>
              <a:buFontTx/>
              <a:buChar char="-"/>
              <a:defRPr/>
            </a:pPr>
            <a:r>
              <a:rPr kumimoji="0" lang="en-US" sz="800" i="0" u="none" strike="noStrike" kern="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Depend</a:t>
            </a:r>
            <a:r>
              <a:rPr kumimoji="0" lang="en-US" sz="800" b="0" i="0" u="none" strike="noStrike" kern="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 </a:t>
            </a:r>
            <a:r>
              <a:rPr kumimoji="0" lang="en-US" sz="800" b="0" i="0" u="none" strike="noStrike" kern="0" cap="none" spc="0" normalizeH="0" baseline="0" noProof="0" dirty="0">
                <a:ln>
                  <a:noFill/>
                </a:ln>
                <a:effectLst/>
                <a:uLnTx/>
                <a:uFillTx/>
                <a:latin typeface="Arial" panose="020B0604020202020204" pitchFamily="34" charset="0"/>
                <a:ea typeface="+mn-ea"/>
                <a:cs typeface="Arial" panose="020B0604020202020204" pitchFamily="34" charset="0"/>
              </a:rPr>
              <a:t>on security or privacy settings – typical default settings do not have the user’s privacy in mind. </a:t>
            </a:r>
          </a:p>
          <a:p>
            <a:pPr marL="395287" indent="-285750">
              <a:buClr>
                <a:schemeClr val="tx1"/>
              </a:buClr>
              <a:buFontTx/>
              <a:buChar char="-"/>
              <a:defRPr/>
            </a:pPr>
            <a:r>
              <a:rPr kumimoji="0" lang="en-US" sz="800" i="0" u="none" strike="noStrike" kern="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Trust </a:t>
            </a:r>
            <a:r>
              <a:rPr kumimoji="0" lang="en-US" sz="800" b="0" i="0" u="none" strike="noStrike" kern="0" cap="none" spc="0" normalizeH="0" baseline="0" noProof="0" dirty="0">
                <a:ln>
                  <a:noFill/>
                </a:ln>
                <a:effectLst/>
                <a:uLnTx/>
                <a:uFillTx/>
                <a:latin typeface="Arial" panose="020B0604020202020204" pitchFamily="34" charset="0"/>
                <a:ea typeface="+mn-ea"/>
                <a:cs typeface="Arial" panose="020B0604020202020204" pitchFamily="34" charset="0"/>
              </a:rPr>
              <a:t>Add-On’s or Applications – verify before adding, that it will not change your security setting and/or it’s not malicious. </a:t>
            </a:r>
          </a:p>
          <a:p>
            <a:pPr marL="395287" indent="-285750">
              <a:buClr>
                <a:schemeClr val="tx1"/>
              </a:buClr>
              <a:buFontTx/>
              <a:buChar char="-"/>
              <a:defRPr/>
            </a:pPr>
            <a:r>
              <a:rPr kumimoji="0" lang="en-US" sz="800" i="0" u="none" strike="noStrike" kern="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Discuss</a:t>
            </a:r>
            <a:r>
              <a:rPr kumimoji="0" lang="en-US" sz="800" b="0" i="0" u="none" strike="noStrike" kern="0" cap="none" spc="0" normalizeH="0" baseline="0" noProof="0" dirty="0">
                <a:ln>
                  <a:noFill/>
                </a:ln>
                <a:effectLst/>
                <a:uLnTx/>
                <a:uFillTx/>
                <a:latin typeface="Arial" panose="020B0604020202020204" pitchFamily="34" charset="0"/>
                <a:ea typeface="+mn-ea"/>
                <a:cs typeface="Arial" panose="020B0604020202020204" pitchFamily="34" charset="0"/>
              </a:rPr>
              <a:t> personal/work details or answer</a:t>
            </a:r>
            <a:r>
              <a:rPr kumimoji="0" lang="en-US" sz="800" b="0" i="0" u="none" strike="noStrike" kern="0" cap="none" spc="0" normalizeH="0" noProof="0" dirty="0">
                <a:ln>
                  <a:noFill/>
                </a:ln>
                <a:effectLst/>
                <a:uLnTx/>
                <a:uFillTx/>
                <a:latin typeface="Arial" panose="020B0604020202020204" pitchFamily="34" charset="0"/>
                <a:ea typeface="+mn-ea"/>
                <a:cs typeface="Arial" panose="020B0604020202020204" pitchFamily="34" charset="0"/>
              </a:rPr>
              <a:t> questions </a:t>
            </a:r>
            <a:r>
              <a:rPr lang="en-US" sz="800" b="0" kern="0" dirty="0">
                <a:latin typeface="Arial" panose="020B0604020202020204" pitchFamily="34" charset="0"/>
                <a:cs typeface="Arial" panose="020B0604020202020204" pitchFamily="34" charset="0"/>
              </a:rPr>
              <a:t>from strangers – GPC actors are known</a:t>
            </a:r>
            <a:r>
              <a:rPr lang="en-US" sz="800" b="0" kern="0" baseline="0" dirty="0">
                <a:latin typeface="Arial" panose="020B0604020202020204" pitchFamily="34" charset="0"/>
                <a:cs typeface="Arial" panose="020B0604020202020204" pitchFamily="34" charset="0"/>
              </a:rPr>
              <a:t> to target military members and solicit technical information.</a:t>
            </a:r>
          </a:p>
          <a:p>
            <a:pPr marL="395287" indent="-285750">
              <a:buClr>
                <a:schemeClr val="tx1"/>
              </a:buClr>
              <a:buFontTx/>
              <a:buChar char="-"/>
              <a:defRPr/>
            </a:pPr>
            <a:r>
              <a:rPr kumimoji="0" lang="en-US" sz="800" i="0" u="none" strike="noStrike" kern="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Correct </a:t>
            </a:r>
            <a:r>
              <a:rPr kumimoji="0" lang="en-US" sz="800" b="0" i="0" u="none" strike="noStrike" kern="0" cap="none" spc="0" normalizeH="0" baseline="0" noProof="0" dirty="0">
                <a:ln>
                  <a:noFill/>
                </a:ln>
                <a:effectLst/>
                <a:uLnTx/>
                <a:uFillTx/>
                <a:latin typeface="Arial" panose="020B0604020202020204" pitchFamily="34" charset="0"/>
                <a:ea typeface="+mn-ea"/>
                <a:cs typeface="Arial" panose="020B0604020202020204" pitchFamily="34" charset="0"/>
              </a:rPr>
              <a:t>other’s Posts – this could be a baiting opportunity to solicit information.</a:t>
            </a:r>
          </a:p>
          <a:p>
            <a:pPr marL="395287" indent="-285750">
              <a:buClr>
                <a:schemeClr val="tx1"/>
              </a:buClr>
              <a:buFontTx/>
              <a:buChar char="-"/>
              <a:defRPr/>
            </a:pPr>
            <a:r>
              <a:rPr kumimoji="0" lang="en-US" sz="800" i="0" u="none" strike="noStrike" kern="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“Check-In” </a:t>
            </a:r>
            <a:r>
              <a:rPr kumimoji="0" lang="en-US" sz="800" b="0" i="0" u="none" strike="noStrike" kern="0" cap="none" spc="0" normalizeH="0" baseline="0" noProof="0" dirty="0">
                <a:ln>
                  <a:noFill/>
                </a:ln>
                <a:effectLst/>
                <a:uLnTx/>
                <a:uFillTx/>
                <a:latin typeface="Arial" panose="020B0604020202020204" pitchFamily="34" charset="0"/>
                <a:ea typeface="+mn-ea"/>
                <a:cs typeface="Arial" panose="020B0604020202020204" pitchFamily="34" charset="0"/>
              </a:rPr>
              <a:t>to places – people who know where you are, also know where you are not, like your home.  </a:t>
            </a:r>
          </a:p>
          <a:p>
            <a:pPr marL="395287" indent="-285750">
              <a:buClr>
                <a:schemeClr val="tx1"/>
              </a:buClr>
              <a:buFontTx/>
              <a:buChar char="-"/>
              <a:defRPr/>
            </a:pPr>
            <a:r>
              <a:rPr kumimoji="0" lang="en-US" sz="800" i="0" u="none" strike="noStrike" kern="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Think </a:t>
            </a:r>
            <a:r>
              <a:rPr kumimoji="0" lang="en-US" sz="800" b="0" i="0" u="none" strike="noStrike" kern="0" cap="none" spc="0" normalizeH="0" baseline="0" noProof="0" dirty="0">
                <a:ln>
                  <a:noFill/>
                </a:ln>
                <a:effectLst/>
                <a:uLnTx/>
                <a:uFillTx/>
                <a:latin typeface="Arial" panose="020B0604020202020204" pitchFamily="34" charset="0"/>
                <a:ea typeface="+mn-ea"/>
                <a:cs typeface="Arial" panose="020B0604020202020204" pitchFamily="34" charset="0"/>
              </a:rPr>
              <a:t>you have any “RIGHT” to privacy on the Internet, because you do not.</a:t>
            </a:r>
          </a:p>
          <a:p>
            <a:endParaRPr lang="en-US" sz="800" dirty="0"/>
          </a:p>
        </p:txBody>
      </p:sp>
      <p:sp>
        <p:nvSpPr>
          <p:cNvPr id="4" name="Slide Number Placeholder 3"/>
          <p:cNvSpPr>
            <a:spLocks noGrp="1"/>
          </p:cNvSpPr>
          <p:nvPr>
            <p:ph type="sldNum" sz="quarter" idx="10"/>
          </p:nvPr>
        </p:nvSpPr>
        <p:spPr/>
        <p:txBody>
          <a:bodyPr/>
          <a:lstStyle/>
          <a:p>
            <a:fld id="{6EE8D9D1-C5BB-482B-9079-B03CA147F87C}" type="slidenum">
              <a:rPr lang="en-US" smtClean="0"/>
              <a:pPr/>
              <a:t>16</a:t>
            </a:fld>
            <a:endParaRPr lang="en-US"/>
          </a:p>
        </p:txBody>
      </p:sp>
    </p:spTree>
    <p:extLst>
      <p:ext uri="{BB962C8B-B14F-4D97-AF65-F5344CB8AC3E}">
        <p14:creationId xmlns:p14="http://schemas.microsoft.com/office/powerpoint/2010/main" val="11974555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US" dirty="0"/>
              <a:t>Risk</a:t>
            </a:r>
            <a:r>
              <a:rPr lang="en-US" baseline="0" dirty="0"/>
              <a:t> is the probability an adversary will gain knowledge of your critical information, and the impact it will have on your mission if they are successful.  </a:t>
            </a:r>
          </a:p>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US" baseline="0" dirty="0"/>
              <a:t>When assessing risk, you must think about how it could impact the lives of personnel, the mission, how much the organization stands to lose in money, and time lost as a result of the mission being impacted. </a:t>
            </a:r>
          </a:p>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US" dirty="0">
                <a:solidFill>
                  <a:schemeClr val="tx2"/>
                </a:solidFill>
              </a:rPr>
              <a:t>How much are we willing to accept by disclosing critical information, displaying indicators, or not properly identifying vulnerabilities?</a:t>
            </a:r>
          </a:p>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US" baseline="0" dirty="0">
                <a:solidFill>
                  <a:schemeClr val="tx2"/>
                </a:solidFill>
              </a:rPr>
              <a:t>Much like ORM and safety, Commanding Officers must determine the acceptable level of risk if critical information is exploited and potentially acted upon.</a:t>
            </a:r>
          </a:p>
          <a:p>
            <a:endParaRPr lang="en-US" dirty="0"/>
          </a:p>
        </p:txBody>
      </p:sp>
      <p:sp>
        <p:nvSpPr>
          <p:cNvPr id="4" name="Slide Number Placeholder 3"/>
          <p:cNvSpPr>
            <a:spLocks noGrp="1"/>
          </p:cNvSpPr>
          <p:nvPr>
            <p:ph type="sldNum" sz="quarter" idx="10"/>
          </p:nvPr>
        </p:nvSpPr>
        <p:spPr/>
        <p:txBody>
          <a:bodyPr/>
          <a:lstStyle/>
          <a:p>
            <a:fld id="{6EE8D9D1-C5BB-482B-9079-B03CA147F87C}" type="slidenum">
              <a:rPr lang="en-US" smtClean="0"/>
              <a:pPr/>
              <a:t>17</a:t>
            </a:fld>
            <a:endParaRPr lang="en-US"/>
          </a:p>
        </p:txBody>
      </p:sp>
    </p:spTree>
    <p:extLst>
      <p:ext uri="{BB962C8B-B14F-4D97-AF65-F5344CB8AC3E}">
        <p14:creationId xmlns:p14="http://schemas.microsoft.com/office/powerpoint/2010/main" val="26078926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eaLnBrk="1" hangingPunct="1">
              <a:buFontTx/>
              <a:buChar char="-"/>
            </a:pPr>
            <a:r>
              <a:rPr lang="en-US" baseline="0" dirty="0"/>
              <a:t>Countermeasures will effectively negate or reduce an adversary’s ability to exploit vulnerabilities, or collect and process critical information. </a:t>
            </a:r>
          </a:p>
          <a:p>
            <a:pPr marL="171450" lvl="0" indent="-171450" eaLnBrk="1" hangingPunct="1">
              <a:buFontTx/>
              <a:buChar char="-"/>
            </a:pPr>
            <a:r>
              <a:rPr lang="en-US" dirty="0">
                <a:solidFill>
                  <a:schemeClr val="tx2"/>
                </a:solidFill>
              </a:rPr>
              <a:t>For most vulnerabilities, there is likely an inexpensive countermeasure.</a:t>
            </a:r>
          </a:p>
          <a:p>
            <a:pPr marL="171450" lvl="0" indent="-171450" eaLnBrk="1" hangingPunct="1">
              <a:buFontTx/>
              <a:buChar char="-"/>
            </a:pPr>
            <a:r>
              <a:rPr lang="en-US" dirty="0">
                <a:solidFill>
                  <a:schemeClr val="tx2"/>
                </a:solidFill>
              </a:rPr>
              <a:t>Training is one of the most effective countermeasures, when adhered to and policies are followed.</a:t>
            </a:r>
            <a:endParaRPr lang="en-US" baseline="0" dirty="0"/>
          </a:p>
          <a:p>
            <a:pPr marL="171450" indent="-171450" eaLnBrk="1" hangingPunct="1">
              <a:buFontTx/>
              <a:buChar char="-"/>
            </a:pPr>
            <a:r>
              <a:rPr lang="en-US" dirty="0"/>
              <a:t>Think back to the list of vulnerabilities on previous slides.  Remember “L</a:t>
            </a:r>
            <a:r>
              <a:rPr lang="en-US" baseline="0" dirty="0"/>
              <a:t>ack of awareness” is a common vulnerability?  We cannot just keep shrugging our shoulders when we violate policy or just say we were not aware of something.  </a:t>
            </a:r>
          </a:p>
          <a:p>
            <a:pPr marL="171450" indent="-171450" eaLnBrk="1" hangingPunct="1">
              <a:buFontTx/>
              <a:buChar char="-"/>
            </a:pPr>
            <a:r>
              <a:rPr lang="en-US" baseline="0" dirty="0"/>
              <a:t>How can you mitigate this particular vulnerability?  Training!  Providing regular awareness training so personnel have a better understanding of what information to protect, and how to protect it. </a:t>
            </a:r>
          </a:p>
          <a:p>
            <a:pPr marL="171450" lvl="0" indent="-171450" eaLnBrk="1" hangingPunct="1">
              <a:buFontTx/>
              <a:buChar char="-"/>
            </a:pPr>
            <a:r>
              <a:rPr lang="en-US" dirty="0">
                <a:solidFill>
                  <a:schemeClr val="tx2"/>
                </a:solidFill>
              </a:rPr>
              <a:t>Per NSPM-28, Identity Management (</a:t>
            </a:r>
            <a:r>
              <a:rPr lang="en-US" dirty="0" err="1">
                <a:solidFill>
                  <a:schemeClr val="tx2"/>
                </a:solidFill>
              </a:rPr>
              <a:t>IdM</a:t>
            </a:r>
            <a:r>
              <a:rPr lang="en-US" dirty="0">
                <a:solidFill>
                  <a:schemeClr val="tx2"/>
                </a:solidFill>
              </a:rPr>
              <a:t>) means an OPSEC capability that seeks to mitigate risks to personnel, organizations, missions, and capabilities through the discovery, examination, analysis, assessment, and management of an individual’s or organization’s identity elements, characteristics, or other attributes in public or non-public records and databases or in social media or other unstructured data sources. </a:t>
            </a:r>
            <a:r>
              <a:rPr lang="en-US" baseline="0" dirty="0">
                <a:solidFill>
                  <a:schemeClr val="tx2"/>
                </a:solidFill>
              </a:rPr>
              <a:t> The Navy as a service does not have a dedicated </a:t>
            </a:r>
            <a:r>
              <a:rPr lang="en-US" baseline="0" dirty="0" err="1">
                <a:solidFill>
                  <a:schemeClr val="tx2"/>
                </a:solidFill>
              </a:rPr>
              <a:t>IdM</a:t>
            </a:r>
            <a:r>
              <a:rPr lang="en-US" baseline="0" dirty="0">
                <a:solidFill>
                  <a:schemeClr val="tx2"/>
                </a:solidFill>
              </a:rPr>
              <a:t> program, but there are certain elements within the service that have adopted this program for the protection of its personnel.  </a:t>
            </a:r>
          </a:p>
          <a:p>
            <a:pPr marL="171450" indent="-171450" eaLnBrk="1" hangingPunct="1">
              <a:buFontTx/>
              <a:buChar char="-"/>
            </a:pPr>
            <a:r>
              <a:rPr lang="en-US" baseline="0" dirty="0">
                <a:solidFill>
                  <a:schemeClr val="tx2"/>
                </a:solidFill>
              </a:rPr>
              <a:t>E</a:t>
            </a:r>
            <a:r>
              <a:rPr lang="en-US" dirty="0">
                <a:solidFill>
                  <a:schemeClr val="tx2"/>
                </a:solidFill>
              </a:rPr>
              <a:t>ffective countermeasures will Influence or manipulate an adversary’s perception, causing them to:</a:t>
            </a:r>
          </a:p>
          <a:p>
            <a:pPr marL="628650" lvl="1" indent="-171450" eaLnBrk="1" hangingPunct="1">
              <a:buFontTx/>
              <a:buChar char="-"/>
            </a:pPr>
            <a:r>
              <a:rPr lang="en-US" dirty="0">
                <a:solidFill>
                  <a:schemeClr val="tx2"/>
                </a:solidFill>
              </a:rPr>
              <a:t>Take no action</a:t>
            </a:r>
          </a:p>
          <a:p>
            <a:pPr marL="628650" lvl="1" indent="-171450" eaLnBrk="1" hangingPunct="1">
              <a:buFontTx/>
              <a:buChar char="-"/>
            </a:pPr>
            <a:r>
              <a:rPr lang="en-US" dirty="0">
                <a:solidFill>
                  <a:schemeClr val="tx2"/>
                </a:solidFill>
              </a:rPr>
              <a:t>React too late </a:t>
            </a:r>
          </a:p>
          <a:p>
            <a:pPr marL="628650" lvl="1" indent="-171450" eaLnBrk="1" hangingPunct="1">
              <a:buFontTx/>
              <a:buChar char="-"/>
            </a:pPr>
            <a:r>
              <a:rPr lang="en-US" dirty="0">
                <a:solidFill>
                  <a:schemeClr val="tx2"/>
                </a:solidFill>
              </a:rPr>
              <a:t>Take the wrong action</a:t>
            </a:r>
          </a:p>
          <a:p>
            <a:pPr marL="171450" lvl="0" indent="-171450" eaLnBrk="1" hangingPunct="1">
              <a:buFontTx/>
              <a:buChar char="-"/>
            </a:pPr>
            <a:endParaRPr lang="en-US" dirty="0">
              <a:solidFill>
                <a:schemeClr val="tx2"/>
              </a:solidFill>
            </a:endParaRPr>
          </a:p>
        </p:txBody>
      </p:sp>
      <p:sp>
        <p:nvSpPr>
          <p:cNvPr id="4" name="Slide Number Placeholder 3"/>
          <p:cNvSpPr>
            <a:spLocks noGrp="1"/>
          </p:cNvSpPr>
          <p:nvPr>
            <p:ph type="sldNum" sz="quarter" idx="10"/>
          </p:nvPr>
        </p:nvSpPr>
        <p:spPr/>
        <p:txBody>
          <a:bodyPr/>
          <a:lstStyle/>
          <a:p>
            <a:fld id="{6EE8D9D1-C5BB-482B-9079-B03CA147F87C}" type="slidenum">
              <a:rPr lang="en-US" smtClean="0"/>
              <a:pPr/>
              <a:t>18</a:t>
            </a:fld>
            <a:endParaRPr lang="en-US"/>
          </a:p>
        </p:txBody>
      </p:sp>
    </p:spTree>
    <p:extLst>
      <p:ext uri="{BB962C8B-B14F-4D97-AF65-F5344CB8AC3E}">
        <p14:creationId xmlns:p14="http://schemas.microsoft.com/office/powerpoint/2010/main" val="42817858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l" rtl="0" eaLnBrk="1" fontAlgn="base" hangingPunct="1">
              <a:spcBef>
                <a:spcPct val="30000"/>
              </a:spcBef>
              <a:spcAft>
                <a:spcPct val="0"/>
              </a:spcAft>
              <a:buFontTx/>
              <a:buChar char="-"/>
            </a:pPr>
            <a:r>
              <a:rPr lang="en-US" sz="1200" kern="1200" baseline="0" dirty="0">
                <a:solidFill>
                  <a:schemeClr val="tx1"/>
                </a:solidFill>
                <a:latin typeface="Times New Roman" pitchFamily="18" charset="0"/>
                <a:ea typeface="+mn-ea"/>
                <a:cs typeface="+mn-cs"/>
              </a:rPr>
              <a:t>Assessing the effectiveness of an organizations OPSEC posture, or culture requires constant and consistent evaluation or assessing.  A periodic assessment is conducted to evaluate whether or not any measures or countermeasure you enacted are effective, and that the OPSEC cycle is continuous.</a:t>
            </a:r>
          </a:p>
          <a:p>
            <a:pPr marL="171450" indent="-171450" algn="l" rtl="0" eaLnBrk="1" fontAlgn="base" hangingPunct="1">
              <a:spcBef>
                <a:spcPct val="30000"/>
              </a:spcBef>
              <a:spcAft>
                <a:spcPct val="0"/>
              </a:spcAft>
              <a:buFontTx/>
              <a:buChar char="-"/>
            </a:pPr>
            <a:r>
              <a:rPr lang="en-US" sz="1200" kern="1200" baseline="0" dirty="0">
                <a:solidFill>
                  <a:schemeClr val="tx1"/>
                </a:solidFill>
                <a:latin typeface="Times New Roman" pitchFamily="18" charset="0"/>
                <a:ea typeface="+mn-ea"/>
                <a:cs typeface="+mn-cs"/>
              </a:rPr>
              <a:t>A re-evaluation of the command’s OPSEC posture and ability to maintain essential secrecy.</a:t>
            </a:r>
          </a:p>
          <a:p>
            <a:pPr marL="171450" indent="-171450" algn="l" rtl="0" eaLnBrk="1" fontAlgn="base" hangingPunct="1">
              <a:spcBef>
                <a:spcPct val="30000"/>
              </a:spcBef>
              <a:spcAft>
                <a:spcPct val="0"/>
              </a:spcAft>
              <a:buFontTx/>
              <a:buChar char="-"/>
            </a:pPr>
            <a:r>
              <a:rPr lang="en-US" sz="1200" kern="1200" baseline="0" dirty="0">
                <a:solidFill>
                  <a:schemeClr val="tx1"/>
                </a:solidFill>
                <a:latin typeface="Times New Roman" pitchFamily="18" charset="0"/>
                <a:ea typeface="+mn-ea"/>
                <a:cs typeface="+mn-cs"/>
              </a:rPr>
              <a:t>The periodic assessment determines if anything has changed in the cycle.</a:t>
            </a:r>
          </a:p>
          <a:p>
            <a:pPr marL="171450" indent="-171450" algn="l" rtl="0" eaLnBrk="1" fontAlgn="base" hangingPunct="1">
              <a:spcBef>
                <a:spcPct val="30000"/>
              </a:spcBef>
              <a:spcAft>
                <a:spcPct val="0"/>
              </a:spcAft>
              <a:buFontTx/>
              <a:buChar char="-"/>
            </a:pPr>
            <a:r>
              <a:rPr lang="en-US" sz="1200" kern="1200" baseline="0" dirty="0">
                <a:solidFill>
                  <a:schemeClr val="tx1"/>
                </a:solidFill>
                <a:latin typeface="Times New Roman" pitchFamily="18" charset="0"/>
                <a:ea typeface="+mn-ea"/>
                <a:cs typeface="+mn-cs"/>
              </a:rPr>
              <a:t>Are your countermeasures effective or ineffective, or are additional countermeasures still required? </a:t>
            </a:r>
          </a:p>
          <a:p>
            <a:pPr marL="171450" indent="-171450" algn="l" rtl="0" eaLnBrk="1" fontAlgn="base" hangingPunct="1">
              <a:spcBef>
                <a:spcPct val="30000"/>
              </a:spcBef>
              <a:spcAft>
                <a:spcPct val="0"/>
              </a:spcAft>
              <a:buFontTx/>
              <a:buChar char="-"/>
            </a:pPr>
            <a:r>
              <a:rPr lang="en-US" sz="1200" kern="1200" baseline="0" dirty="0">
                <a:solidFill>
                  <a:schemeClr val="tx1"/>
                </a:solidFill>
                <a:latin typeface="Times New Roman" pitchFamily="18" charset="0"/>
                <a:ea typeface="+mn-ea"/>
                <a:cs typeface="+mn-cs"/>
              </a:rPr>
              <a:t>If an area within the cycle requires attention, address the change and continue with the cycle, constantly assessing your OPSEC posture, especially as missions change.</a:t>
            </a:r>
          </a:p>
          <a:p>
            <a:pPr marL="171450" indent="-171450" algn="l" rtl="0" eaLnBrk="1" fontAlgn="base" hangingPunct="1">
              <a:spcBef>
                <a:spcPct val="30000"/>
              </a:spcBef>
              <a:spcAft>
                <a:spcPct val="0"/>
              </a:spcAft>
              <a:buFontTx/>
              <a:buChar char="-"/>
            </a:pPr>
            <a:r>
              <a:rPr lang="en-US" sz="1200" kern="1200" baseline="0" dirty="0">
                <a:solidFill>
                  <a:schemeClr val="tx1"/>
                </a:solidFill>
                <a:latin typeface="Times New Roman" pitchFamily="18" charset="0"/>
                <a:ea typeface="+mn-ea"/>
                <a:cs typeface="+mn-cs"/>
              </a:rPr>
              <a:t>The operational and information environment is constantly evolving and changing, which requires the OPSEC posture to keep pace in maintaining essential secrecy and protecting critical information and indicators.</a:t>
            </a:r>
          </a:p>
          <a:p>
            <a:pPr marL="171450" indent="-171450" algn="l" rtl="0" eaLnBrk="1" fontAlgn="base" hangingPunct="1">
              <a:spcBef>
                <a:spcPct val="30000"/>
              </a:spcBef>
              <a:spcAft>
                <a:spcPct val="0"/>
              </a:spcAft>
              <a:buFontTx/>
              <a:buChar char="-"/>
            </a:pPr>
            <a:r>
              <a:rPr lang="en-US" sz="1200" kern="1200" baseline="0" dirty="0">
                <a:solidFill>
                  <a:schemeClr val="tx1"/>
                </a:solidFill>
                <a:latin typeface="Times New Roman" pitchFamily="18" charset="0"/>
                <a:ea typeface="+mn-ea"/>
                <a:cs typeface="+mn-cs"/>
              </a:rPr>
              <a:t>The key takeaway: The OPSEC cycle is not a “one and done” requirement.  </a:t>
            </a:r>
          </a:p>
          <a:p>
            <a:endParaRPr lang="en-US" dirty="0"/>
          </a:p>
        </p:txBody>
      </p:sp>
      <p:sp>
        <p:nvSpPr>
          <p:cNvPr id="4" name="Slide Number Placeholder 3"/>
          <p:cNvSpPr>
            <a:spLocks noGrp="1"/>
          </p:cNvSpPr>
          <p:nvPr>
            <p:ph type="sldNum" sz="quarter" idx="10"/>
          </p:nvPr>
        </p:nvSpPr>
        <p:spPr/>
        <p:txBody>
          <a:bodyPr/>
          <a:lstStyle/>
          <a:p>
            <a:fld id="{6EE8D9D1-C5BB-482B-9079-B03CA147F87C}" type="slidenum">
              <a:rPr lang="en-US" smtClean="0"/>
              <a:pPr/>
              <a:t>19</a:t>
            </a:fld>
            <a:endParaRPr lang="en-US"/>
          </a:p>
        </p:txBody>
      </p:sp>
    </p:spTree>
    <p:extLst>
      <p:ext uri="{BB962C8B-B14F-4D97-AF65-F5344CB8AC3E}">
        <p14:creationId xmlns:p14="http://schemas.microsoft.com/office/powerpoint/2010/main" val="269759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rtl="0" eaLnBrk="1" fontAlgn="base" hangingPunct="1">
              <a:lnSpc>
                <a:spcPct val="115000"/>
              </a:lnSpc>
              <a:spcBef>
                <a:spcPct val="30000"/>
              </a:spcBef>
              <a:spcAft>
                <a:spcPct val="0"/>
              </a:spcAft>
              <a:buFontTx/>
              <a:buChar char="-"/>
              <a:tabLst>
                <a:tab pos="914400" algn="l"/>
              </a:tabLst>
            </a:pPr>
            <a:r>
              <a:rPr lang="en-US" sz="1200" kern="1200" baseline="0" dirty="0">
                <a:solidFill>
                  <a:schemeClr val="tx1"/>
                </a:solidFill>
                <a:latin typeface="Times New Roman" pitchFamily="18" charset="0"/>
                <a:ea typeface="+mn-ea"/>
                <a:cs typeface="+mn-cs"/>
              </a:rPr>
              <a:t>CUI is unclassified information requiring safeguarding and dissemination controls, consistent with applicable law, regulation, or government policy. </a:t>
            </a:r>
          </a:p>
          <a:p>
            <a:pPr marL="171450" marR="0" lvl="0" indent="-171450" algn="l" rtl="0" eaLnBrk="1" fontAlgn="base" hangingPunct="1">
              <a:lnSpc>
                <a:spcPct val="115000"/>
              </a:lnSpc>
              <a:spcBef>
                <a:spcPct val="30000"/>
              </a:spcBef>
              <a:spcAft>
                <a:spcPct val="0"/>
              </a:spcAft>
              <a:buFontTx/>
              <a:buChar char="-"/>
              <a:tabLst>
                <a:tab pos="457200" algn="l"/>
                <a:tab pos="914400" algn="l"/>
              </a:tabLst>
            </a:pPr>
            <a:r>
              <a:rPr lang="en-US" sz="1200" kern="1200" baseline="0" dirty="0">
                <a:solidFill>
                  <a:schemeClr val="tx1"/>
                </a:solidFill>
                <a:latin typeface="Times New Roman" pitchFamily="18" charset="0"/>
                <a:ea typeface="+mn-ea"/>
                <a:cs typeface="+mn-cs"/>
              </a:rPr>
              <a:t>Examples of CUI include: </a:t>
            </a:r>
          </a:p>
          <a:p>
            <a:pPr marL="628650" marR="0" lvl="2" indent="-171450" algn="l" rtl="0" eaLnBrk="1" fontAlgn="base" hangingPunct="1">
              <a:lnSpc>
                <a:spcPct val="115000"/>
              </a:lnSpc>
              <a:spcBef>
                <a:spcPct val="30000"/>
              </a:spcBef>
              <a:spcAft>
                <a:spcPct val="0"/>
              </a:spcAft>
              <a:buFontTx/>
              <a:buChar char="-"/>
            </a:pPr>
            <a:r>
              <a:rPr lang="en-US" sz="1200" kern="1200" baseline="0" dirty="0">
                <a:solidFill>
                  <a:schemeClr val="tx1"/>
                </a:solidFill>
                <a:latin typeface="Times New Roman" pitchFamily="18" charset="0"/>
                <a:ea typeface="+mn-ea"/>
                <a:cs typeface="+mn-cs"/>
              </a:rPr>
              <a:t>Pre-decisional information and meeting minutes </a:t>
            </a:r>
          </a:p>
          <a:p>
            <a:pPr marL="628650" marR="0" lvl="2" indent="-171450" algn="l" rtl="0" eaLnBrk="1" fontAlgn="base" hangingPunct="1">
              <a:lnSpc>
                <a:spcPct val="115000"/>
              </a:lnSpc>
              <a:spcBef>
                <a:spcPct val="30000"/>
              </a:spcBef>
              <a:spcAft>
                <a:spcPct val="0"/>
              </a:spcAft>
              <a:buFontTx/>
              <a:buChar char="-"/>
            </a:pPr>
            <a:r>
              <a:rPr lang="en-US" sz="1200" kern="1200" baseline="0" dirty="0">
                <a:solidFill>
                  <a:schemeClr val="tx1"/>
                </a:solidFill>
                <a:latin typeface="Times New Roman" pitchFamily="18" charset="0"/>
                <a:ea typeface="+mn-ea"/>
                <a:cs typeface="+mn-cs"/>
              </a:rPr>
              <a:t>Investigation documents </a:t>
            </a:r>
          </a:p>
          <a:p>
            <a:pPr marL="628650" marR="0" lvl="2" indent="-171450" algn="l" rtl="0" eaLnBrk="1" fontAlgn="base" hangingPunct="1">
              <a:lnSpc>
                <a:spcPct val="115000"/>
              </a:lnSpc>
              <a:spcBef>
                <a:spcPct val="30000"/>
              </a:spcBef>
              <a:spcAft>
                <a:spcPct val="0"/>
              </a:spcAft>
              <a:buFontTx/>
              <a:buChar char="-"/>
            </a:pPr>
            <a:r>
              <a:rPr lang="en-US" sz="1200" kern="1200" baseline="0" dirty="0">
                <a:solidFill>
                  <a:schemeClr val="tx1"/>
                </a:solidFill>
                <a:latin typeface="Times New Roman" pitchFamily="18" charset="0"/>
                <a:ea typeface="+mn-ea"/>
                <a:cs typeface="+mn-cs"/>
              </a:rPr>
              <a:t>Inspection reports </a:t>
            </a:r>
          </a:p>
          <a:p>
            <a:pPr marL="628650" marR="0" lvl="2" indent="-171450" algn="l" rtl="0" eaLnBrk="1" fontAlgn="base" hangingPunct="1">
              <a:lnSpc>
                <a:spcPct val="115000"/>
              </a:lnSpc>
              <a:spcBef>
                <a:spcPct val="30000"/>
              </a:spcBef>
              <a:spcAft>
                <a:spcPct val="0"/>
              </a:spcAft>
              <a:buFontTx/>
              <a:buChar char="-"/>
            </a:pPr>
            <a:r>
              <a:rPr lang="en-US" sz="1200" kern="1200" baseline="0" dirty="0">
                <a:solidFill>
                  <a:schemeClr val="tx1"/>
                </a:solidFill>
                <a:latin typeface="Times New Roman" pitchFamily="18" charset="0"/>
                <a:ea typeface="+mn-ea"/>
                <a:cs typeface="+mn-cs"/>
              </a:rPr>
              <a:t>Agency budgetary information </a:t>
            </a:r>
          </a:p>
          <a:p>
            <a:pPr marL="628650" marR="0" lvl="2" indent="-171450" algn="l" rtl="0" eaLnBrk="1" fontAlgn="base" hangingPunct="1">
              <a:lnSpc>
                <a:spcPct val="115000"/>
              </a:lnSpc>
              <a:spcBef>
                <a:spcPct val="30000"/>
              </a:spcBef>
              <a:spcAft>
                <a:spcPct val="0"/>
              </a:spcAft>
              <a:buFontTx/>
              <a:buChar char="-"/>
            </a:pPr>
            <a:r>
              <a:rPr lang="en-US" sz="1200" kern="1200" baseline="0" dirty="0">
                <a:solidFill>
                  <a:schemeClr val="tx1"/>
                </a:solidFill>
                <a:latin typeface="Times New Roman" pitchFamily="18" charset="0"/>
                <a:ea typeface="+mn-ea"/>
                <a:cs typeface="+mn-cs"/>
              </a:rPr>
              <a:t>Procurement bids/proposals </a:t>
            </a:r>
          </a:p>
          <a:p>
            <a:pPr marL="628650" marR="0" lvl="2" indent="-171450" algn="l" rtl="0" eaLnBrk="1" fontAlgn="base" hangingPunct="1">
              <a:lnSpc>
                <a:spcPct val="115000"/>
              </a:lnSpc>
              <a:spcBef>
                <a:spcPct val="30000"/>
              </a:spcBef>
              <a:spcAft>
                <a:spcPct val="0"/>
              </a:spcAft>
              <a:buFontTx/>
              <a:buChar char="-"/>
            </a:pPr>
            <a:r>
              <a:rPr lang="en-US" sz="1200" kern="1200" baseline="0" dirty="0">
                <a:solidFill>
                  <a:schemeClr val="tx1"/>
                </a:solidFill>
                <a:latin typeface="Times New Roman" pitchFamily="18" charset="0"/>
                <a:ea typeface="+mn-ea"/>
                <a:cs typeface="+mn-cs"/>
              </a:rPr>
              <a:t>Personally Identifiable Information (PII) </a:t>
            </a:r>
          </a:p>
          <a:p>
            <a:pPr marL="171450" marR="0" lvl="1" indent="-171450" algn="l" rtl="0" eaLnBrk="1" fontAlgn="base" hangingPunct="1">
              <a:lnSpc>
                <a:spcPct val="115000"/>
              </a:lnSpc>
              <a:spcBef>
                <a:spcPct val="30000"/>
              </a:spcBef>
              <a:spcAft>
                <a:spcPct val="0"/>
              </a:spcAft>
              <a:buFontTx/>
              <a:buChar char="-"/>
            </a:pPr>
            <a:r>
              <a:rPr lang="en-US" sz="1200" b="0" kern="1200" dirty="0">
                <a:solidFill>
                  <a:schemeClr val="tx1"/>
                </a:solidFill>
                <a:effectLst/>
                <a:latin typeface="Times New Roman" pitchFamily="18" charset="0"/>
                <a:ea typeface="+mn-ea"/>
                <a:cs typeface="+mn-cs"/>
              </a:rPr>
              <a:t>The DoD CUI Program website provides relevant information on the DoD CUI Registry, training, policy and desktop aids to properly mark and control DOD </a:t>
            </a:r>
            <a:r>
              <a:rPr lang="en-US" sz="1200" b="0" kern="1200" dirty="0">
                <a:solidFill>
                  <a:schemeClr val="tx2"/>
                </a:solidFill>
                <a:effectLst/>
                <a:latin typeface="Times New Roman" pitchFamily="18" charset="0"/>
                <a:ea typeface="+mn-ea"/>
                <a:cs typeface="+mn-cs"/>
              </a:rPr>
              <a:t>material (https://www.dodcui.mil). </a:t>
            </a:r>
            <a:r>
              <a:rPr lang="en-US" sz="1200" b="0" kern="1200" dirty="0">
                <a:solidFill>
                  <a:schemeClr val="tx1"/>
                </a:solidFill>
                <a:effectLst/>
                <a:latin typeface="Times New Roman" pitchFamily="18" charset="0"/>
                <a:ea typeface="+mn-ea"/>
                <a:cs typeface="+mn-cs"/>
              </a:rPr>
              <a:t>Criteria for marking material CUI under the DoD OPSEC category is that the information should be identified on the command/organization/agency/unit/program OPSEC Critical Information List (CIL) or as designated by a senior official. This process identifies unclassified information that must be protected. It almost always results from a command/organization/agency/unit/program official OPSEC program, or is otherwise commonly approved for use by the Senior Official.</a:t>
            </a:r>
            <a:endParaRPr lang="en-US" dirty="0">
              <a:solidFill>
                <a:schemeClr val="tx2"/>
              </a:solidFill>
            </a:endParaRPr>
          </a:p>
          <a:p>
            <a:pPr marL="171450" marR="0" lvl="1" indent="-171450" algn="l" rtl="0" eaLnBrk="1" fontAlgn="base" hangingPunct="1">
              <a:lnSpc>
                <a:spcPct val="115000"/>
              </a:lnSpc>
              <a:spcBef>
                <a:spcPct val="30000"/>
              </a:spcBef>
              <a:spcAft>
                <a:spcPct val="0"/>
              </a:spcAft>
              <a:buFontTx/>
              <a:buChar char="-"/>
            </a:pPr>
            <a:r>
              <a:rPr lang="en-US" dirty="0">
                <a:solidFill>
                  <a:schemeClr val="tx2"/>
                </a:solidFill>
              </a:rPr>
              <a:t>Not all CUI is Critical Information, however all Critical Information is CUI.</a:t>
            </a:r>
          </a:p>
          <a:p>
            <a:pPr marL="171450" marR="0" lvl="1" indent="-171450" algn="l" rtl="0" eaLnBrk="1" fontAlgn="base" hangingPunct="1">
              <a:lnSpc>
                <a:spcPct val="115000"/>
              </a:lnSpc>
              <a:spcBef>
                <a:spcPct val="30000"/>
              </a:spcBef>
              <a:spcAft>
                <a:spcPct val="0"/>
              </a:spcAft>
              <a:buFontTx/>
              <a:buChar char="-"/>
            </a:pPr>
            <a:r>
              <a:rPr lang="en-US" dirty="0">
                <a:solidFill>
                  <a:schemeClr val="tx2"/>
                </a:solidFill>
                <a:ea typeface="+mn-ea"/>
              </a:rPr>
              <a:t>Guidance for CUI, to include its proper destruction, is provided in DOD Instruction 5200.48.</a:t>
            </a:r>
          </a:p>
          <a:p>
            <a:pPr marL="0" marR="0" indent="0" algn="l" rtl="0" eaLnBrk="1" fontAlgn="base" hangingPunct="1">
              <a:lnSpc>
                <a:spcPct val="107000"/>
              </a:lnSpc>
              <a:spcBef>
                <a:spcPct val="30000"/>
              </a:spcBef>
              <a:spcAft>
                <a:spcPct val="0"/>
              </a:spcAft>
              <a:buFontTx/>
              <a:buNone/>
            </a:pPr>
            <a:endParaRPr lang="en-US" sz="1200" kern="1200" baseline="0" dirty="0">
              <a:solidFill>
                <a:schemeClr val="tx1"/>
              </a:solidFill>
              <a:latin typeface="Times New Roman" pitchFamily="18" charset="0"/>
              <a:ea typeface="+mn-ea"/>
              <a:cs typeface="+mn-cs"/>
            </a:endParaRPr>
          </a:p>
        </p:txBody>
      </p:sp>
      <p:sp>
        <p:nvSpPr>
          <p:cNvPr id="4" name="Slide Number Placeholder 3"/>
          <p:cNvSpPr>
            <a:spLocks noGrp="1"/>
          </p:cNvSpPr>
          <p:nvPr>
            <p:ph type="sldNum" sz="quarter" idx="10"/>
          </p:nvPr>
        </p:nvSpPr>
        <p:spPr/>
        <p:txBody>
          <a:bodyPr/>
          <a:lstStyle/>
          <a:p>
            <a:fld id="{6EE8D9D1-C5BB-482B-9079-B03CA147F87C}" type="slidenum">
              <a:rPr lang="en-US" smtClean="0"/>
              <a:pPr/>
              <a:t>20</a:t>
            </a:fld>
            <a:endParaRPr lang="en-US"/>
          </a:p>
        </p:txBody>
      </p:sp>
    </p:spTree>
    <p:extLst>
      <p:ext uri="{BB962C8B-B14F-4D97-AF65-F5344CB8AC3E}">
        <p14:creationId xmlns:p14="http://schemas.microsoft.com/office/powerpoint/2010/main" val="34572202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a:t>
            </a:r>
            <a:r>
              <a:rPr lang="en-US" baseline="0" dirty="0"/>
              <a:t> SECNAVINST 3070.2A, 9 May 2019, commands shall include, at a minimum:</a:t>
            </a:r>
          </a:p>
          <a:p>
            <a:pPr marL="171450" indent="-171450">
              <a:buFontTx/>
              <a:buChar char="-"/>
            </a:pPr>
            <a:r>
              <a:rPr lang="en-US" baseline="0" dirty="0"/>
              <a:t>A </a:t>
            </a:r>
            <a:r>
              <a:rPr lang="en-US" sz="1200" b="0" i="0" u="none" strike="noStrike" kern="1200" baseline="0" dirty="0">
                <a:solidFill>
                  <a:schemeClr val="tx1"/>
                </a:solidFill>
                <a:latin typeface="Times New Roman" pitchFamily="18" charset="0"/>
                <a:ea typeface="+mn-ea"/>
                <a:cs typeface="+mn-cs"/>
              </a:rPr>
              <a:t>tailored, command-specific training program that ensures all assigned personnel are aware of the contents of their </a:t>
            </a:r>
            <a:r>
              <a:rPr lang="en-US" sz="1200" b="0" i="0" u="none" strike="noStrike" kern="1200" baseline="0" dirty="0">
                <a:solidFill>
                  <a:srgbClr val="FF0000"/>
                </a:solidFill>
                <a:latin typeface="Times New Roman" pitchFamily="18" charset="0"/>
                <a:ea typeface="+mn-ea"/>
                <a:cs typeface="+mn-cs"/>
              </a:rPr>
              <a:t>Critical Information (CIL) </a:t>
            </a:r>
            <a:r>
              <a:rPr lang="en-US" sz="1200" b="0" i="0" u="none" strike="noStrike" kern="1200" baseline="0" dirty="0">
                <a:solidFill>
                  <a:schemeClr val="tx1"/>
                </a:solidFill>
                <a:latin typeface="Times New Roman" pitchFamily="18" charset="0"/>
                <a:ea typeface="+mn-ea"/>
                <a:cs typeface="+mn-cs"/>
              </a:rPr>
              <a:t>and their specific responsibilities for safeguarding critical information. </a:t>
            </a:r>
          </a:p>
          <a:p>
            <a:pPr marL="171450" indent="-171450">
              <a:buFontTx/>
              <a:buChar char="-"/>
            </a:pPr>
            <a:r>
              <a:rPr lang="en-US" sz="1200" b="0" i="0" u="none" strike="noStrike" kern="1200" baseline="0" dirty="0">
                <a:solidFill>
                  <a:schemeClr val="tx1"/>
                </a:solidFill>
                <a:latin typeface="Times New Roman" pitchFamily="18" charset="0"/>
                <a:ea typeface="+mn-ea"/>
                <a:cs typeface="+mn-cs"/>
              </a:rPr>
              <a:t>All assigned personnel must receive OPSEC training as part of their onboarding process prior to approving personnel for access to DON networks, and at least annually. This training shall include, at a minimum, the unit’s CIL; social media awareness and vulnerabilities; local threats; how to protect, transmit, and destroy controlled unclassified information; risks and guidance pertaining to geolocation-capable devices, applications, and services; and OPSEC review procedures for public release. </a:t>
            </a:r>
          </a:p>
          <a:p>
            <a:pPr marL="171450" indent="-171450">
              <a:buFontTx/>
              <a:buChar char="-"/>
            </a:pPr>
            <a:r>
              <a:rPr lang="en-US" sz="1200" b="0" i="0" u="none" strike="noStrike" kern="1200" baseline="0" dirty="0">
                <a:solidFill>
                  <a:schemeClr val="tx1"/>
                </a:solidFill>
                <a:latin typeface="Times New Roman" pitchFamily="18" charset="0"/>
                <a:ea typeface="+mn-ea"/>
                <a:cs typeface="+mn-cs"/>
              </a:rPr>
              <a:t>All training must be formally documented, maintained, and available online for higher command review. Family outreach shall also be performed to educate the families of assigned personnel about OPSEC principles and concerns. </a:t>
            </a:r>
          </a:p>
          <a:p>
            <a:pPr marL="171450" indent="-171450">
              <a:buFontTx/>
              <a:buChar char="-"/>
            </a:pPr>
            <a:endParaRPr lang="en-US" sz="1200" b="0" i="0" u="none" strike="noStrike" kern="1200" baseline="0" dirty="0">
              <a:solidFill>
                <a:schemeClr val="tx1"/>
              </a:solidFill>
              <a:latin typeface="Times New Roman" pitchFamily="18" charset="0"/>
              <a:ea typeface="+mn-ea"/>
              <a:cs typeface="+mn-cs"/>
            </a:endParaRPr>
          </a:p>
          <a:p>
            <a:pPr marL="171450" indent="-171450">
              <a:buFontTx/>
              <a:buChar char="-"/>
            </a:pPr>
            <a:r>
              <a:rPr lang="en-US" sz="1200" b="1" i="0" u="none" strike="noStrike" kern="1200" baseline="0" dirty="0">
                <a:solidFill>
                  <a:schemeClr val="tx1"/>
                </a:solidFill>
                <a:latin typeface="Times New Roman" pitchFamily="18" charset="0"/>
                <a:ea typeface="+mn-ea"/>
                <a:cs typeface="+mn-cs"/>
              </a:rPr>
              <a:t>This training will cover the majority of the above information, however, some information must be covered by local commands, like your organizations critical information and local threat.  Bumper stickers are added as reminders to consult with the command OPSEC Officer for supplemental information.</a:t>
            </a:r>
            <a:endParaRPr lang="en-US" b="1" dirty="0"/>
          </a:p>
        </p:txBody>
      </p:sp>
      <p:sp>
        <p:nvSpPr>
          <p:cNvPr id="4" name="Slide Number Placeholder 3"/>
          <p:cNvSpPr>
            <a:spLocks noGrp="1"/>
          </p:cNvSpPr>
          <p:nvPr>
            <p:ph type="sldNum" sz="quarter" idx="10"/>
          </p:nvPr>
        </p:nvSpPr>
        <p:spPr/>
        <p:txBody>
          <a:bodyPr/>
          <a:lstStyle/>
          <a:p>
            <a:fld id="{6EE8D9D1-C5BB-482B-9079-B03CA147F87C}" type="slidenum">
              <a:rPr lang="en-US" smtClean="0"/>
              <a:pPr/>
              <a:t>2</a:t>
            </a:fld>
            <a:endParaRPr lang="en-US"/>
          </a:p>
        </p:txBody>
      </p:sp>
    </p:spTree>
    <p:extLst>
      <p:ext uri="{BB962C8B-B14F-4D97-AF65-F5344CB8AC3E}">
        <p14:creationId xmlns:p14="http://schemas.microsoft.com/office/powerpoint/2010/main" val="37803688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OPSEC disclosures occur when personnel share information with people they don’t know, like on their social media pages or applications.  </a:t>
            </a:r>
          </a:p>
          <a:p>
            <a:pPr marR="0" indent="-171450" algn="l" rtl="0" eaLnBrk="1" fontAlgn="base" hangingPunct="1">
              <a:lnSpc>
                <a:spcPct val="115000"/>
              </a:lnSpc>
              <a:spcBef>
                <a:spcPct val="30000"/>
              </a:spcBef>
              <a:spcAft>
                <a:spcPct val="0"/>
              </a:spcAft>
              <a:buFontTx/>
              <a:buChar char="-"/>
              <a:defRPr/>
            </a:pPr>
            <a:r>
              <a:rPr lang="en-US" sz="1200" kern="1200" baseline="0" dirty="0">
                <a:solidFill>
                  <a:schemeClr val="tx1"/>
                </a:solidFill>
                <a:latin typeface="Times New Roman" pitchFamily="18" charset="0"/>
                <a:ea typeface="+mn-ea"/>
                <a:cs typeface="+mn-cs"/>
              </a:rPr>
              <a:t>Personnel who publish in the PAI environment shall at a minimum:</a:t>
            </a:r>
          </a:p>
          <a:p>
            <a:pPr marR="0" lvl="1" indent="-171450" algn="l" rtl="0" eaLnBrk="1" fontAlgn="base" hangingPunct="1">
              <a:lnSpc>
                <a:spcPct val="115000"/>
              </a:lnSpc>
              <a:spcBef>
                <a:spcPct val="30000"/>
              </a:spcBef>
              <a:spcAft>
                <a:spcPct val="0"/>
              </a:spcAft>
              <a:buFontTx/>
              <a:buChar char="-"/>
              <a:defRPr/>
            </a:pPr>
            <a:r>
              <a:rPr lang="en-US" sz="1200" kern="1200" baseline="0" dirty="0">
                <a:solidFill>
                  <a:schemeClr val="tx1"/>
                </a:solidFill>
                <a:latin typeface="Times New Roman" pitchFamily="18" charset="0"/>
                <a:ea typeface="+mn-ea"/>
                <a:cs typeface="+mn-cs"/>
              </a:rPr>
              <a:t>Ensure all information about any DoD, military and Navy activity and event is approved for public release prior to sharing publicly.</a:t>
            </a:r>
          </a:p>
          <a:p>
            <a:pPr marR="0" lvl="1" indent="-171450" algn="l" rtl="0" eaLnBrk="1" fontAlgn="base" hangingPunct="1">
              <a:lnSpc>
                <a:spcPct val="115000"/>
              </a:lnSpc>
              <a:spcBef>
                <a:spcPct val="30000"/>
              </a:spcBef>
              <a:spcAft>
                <a:spcPct val="0"/>
              </a:spcAft>
              <a:buFontTx/>
              <a:buChar char="-"/>
              <a:defRPr/>
            </a:pPr>
            <a:r>
              <a:rPr lang="en-US" sz="1200" kern="1200" baseline="0" dirty="0">
                <a:solidFill>
                  <a:schemeClr val="tx1"/>
                </a:solidFill>
                <a:latin typeface="Times New Roman" pitchFamily="18" charset="0"/>
                <a:ea typeface="+mn-ea"/>
                <a:cs typeface="+mn-cs"/>
              </a:rPr>
              <a:t>Not discuss details of command tactics, techniques or procedures (TTPs) in any social media forum.</a:t>
            </a:r>
          </a:p>
          <a:p>
            <a:pPr marR="0" lvl="1" indent="-171450" algn="l" rtl="0" eaLnBrk="1" fontAlgn="base" hangingPunct="1">
              <a:lnSpc>
                <a:spcPct val="115000"/>
              </a:lnSpc>
              <a:spcBef>
                <a:spcPct val="30000"/>
              </a:spcBef>
              <a:spcAft>
                <a:spcPct val="0"/>
              </a:spcAft>
              <a:buFontTx/>
              <a:buChar char="-"/>
              <a:defRPr/>
            </a:pPr>
            <a:r>
              <a:rPr lang="en-US" sz="1200" kern="1200" baseline="0" dirty="0">
                <a:solidFill>
                  <a:schemeClr val="tx1"/>
                </a:solidFill>
                <a:latin typeface="Times New Roman" pitchFamily="18" charset="0"/>
                <a:ea typeface="+mn-ea"/>
                <a:cs typeface="+mn-cs"/>
              </a:rPr>
              <a:t>Not discuss details, capabilities or functions of weapon systems unless specifically authorized.</a:t>
            </a:r>
          </a:p>
          <a:p>
            <a:pPr marR="0" lvl="1" indent="-171450" algn="l" rtl="0" eaLnBrk="1" fontAlgn="base" hangingPunct="1">
              <a:lnSpc>
                <a:spcPct val="115000"/>
              </a:lnSpc>
              <a:spcBef>
                <a:spcPct val="30000"/>
              </a:spcBef>
              <a:spcAft>
                <a:spcPct val="0"/>
              </a:spcAft>
              <a:buFontTx/>
              <a:buChar char="-"/>
              <a:defRPr/>
            </a:pPr>
            <a:r>
              <a:rPr lang="en-US" sz="1200" kern="1200" baseline="0" dirty="0">
                <a:solidFill>
                  <a:schemeClr val="tx1"/>
                </a:solidFill>
                <a:latin typeface="Times New Roman" pitchFamily="18" charset="0"/>
                <a:ea typeface="+mn-ea"/>
                <a:cs typeface="+mn-cs"/>
              </a:rPr>
              <a:t>Not provide information of ship / unit locations, itineraries, current or future deployment dates, present or future operational information, unless specifically authorized.</a:t>
            </a:r>
          </a:p>
          <a:p>
            <a:pPr marR="0" lvl="1" indent="-171450" algn="l" rtl="0" eaLnBrk="1" fontAlgn="base" hangingPunct="1">
              <a:lnSpc>
                <a:spcPct val="115000"/>
              </a:lnSpc>
              <a:spcBef>
                <a:spcPct val="30000"/>
              </a:spcBef>
              <a:spcAft>
                <a:spcPct val="0"/>
              </a:spcAft>
              <a:buFontTx/>
              <a:buChar char="-"/>
              <a:defRPr/>
            </a:pPr>
            <a:r>
              <a:rPr lang="en-US" sz="1200" kern="1200" baseline="0" dirty="0">
                <a:solidFill>
                  <a:schemeClr val="tx1"/>
                </a:solidFill>
                <a:latin typeface="Times New Roman" pitchFamily="18" charset="0"/>
                <a:ea typeface="+mn-ea"/>
                <a:cs typeface="+mn-cs"/>
              </a:rPr>
              <a:t>Not post any unauthorized pictures, videos, maps, diagrams that identify weapon systems, computer systems, sensitive compartments, radar / sonar, or any other equipment that can compromise capabilities or TTPs.</a:t>
            </a:r>
          </a:p>
          <a:p>
            <a:pPr marR="0" lvl="1" indent="-171450" algn="l" rtl="0" eaLnBrk="1" fontAlgn="base" hangingPunct="1">
              <a:lnSpc>
                <a:spcPct val="115000"/>
              </a:lnSpc>
              <a:spcBef>
                <a:spcPct val="30000"/>
              </a:spcBef>
              <a:spcAft>
                <a:spcPct val="0"/>
              </a:spcAft>
              <a:buFontTx/>
              <a:buChar char="-"/>
              <a:defRPr/>
            </a:pPr>
            <a:endParaRPr lang="en-US" sz="1200" kern="1200" baseline="0" dirty="0">
              <a:solidFill>
                <a:schemeClr val="tx1"/>
              </a:solidFill>
              <a:latin typeface="Times New Roman" pitchFamily="18" charset="0"/>
              <a:ea typeface="+mn-ea"/>
              <a:cs typeface="+mn-cs"/>
            </a:endParaRPr>
          </a:p>
          <a:p>
            <a:pPr marR="0" indent="-171450" algn="l" rtl="0" eaLnBrk="1" fontAlgn="base" hangingPunct="1">
              <a:lnSpc>
                <a:spcPct val="115000"/>
              </a:lnSpc>
              <a:spcBef>
                <a:spcPct val="30000"/>
              </a:spcBef>
              <a:spcAft>
                <a:spcPct val="0"/>
              </a:spcAft>
              <a:buFontTx/>
              <a:buChar char="-"/>
              <a:defRPr/>
            </a:pPr>
            <a:r>
              <a:rPr lang="en-US" sz="1200" kern="1200" baseline="0" dirty="0">
                <a:solidFill>
                  <a:schemeClr val="tx1"/>
                </a:solidFill>
                <a:latin typeface="Times New Roman" pitchFamily="18" charset="0"/>
                <a:ea typeface="+mn-ea"/>
                <a:cs typeface="+mn-cs"/>
              </a:rPr>
              <a:t>Refer to DOD Directive 3115.18, DOD Access to and Use of Publicly Available Information (PAI)</a:t>
            </a:r>
          </a:p>
          <a:p>
            <a:endParaRPr lang="en-US" dirty="0"/>
          </a:p>
        </p:txBody>
      </p:sp>
      <p:sp>
        <p:nvSpPr>
          <p:cNvPr id="4" name="Slide Number Placeholder 3"/>
          <p:cNvSpPr>
            <a:spLocks noGrp="1"/>
          </p:cNvSpPr>
          <p:nvPr>
            <p:ph type="sldNum" sz="quarter" idx="10"/>
          </p:nvPr>
        </p:nvSpPr>
        <p:spPr/>
        <p:txBody>
          <a:bodyPr/>
          <a:lstStyle/>
          <a:p>
            <a:fld id="{6EE8D9D1-C5BB-482B-9079-B03CA147F87C}" type="slidenum">
              <a:rPr lang="en-US" smtClean="0"/>
              <a:pPr/>
              <a:t>21</a:t>
            </a:fld>
            <a:endParaRPr lang="en-US"/>
          </a:p>
        </p:txBody>
      </p:sp>
    </p:spTree>
    <p:extLst>
      <p:ext uri="{BB962C8B-B14F-4D97-AF65-F5344CB8AC3E}">
        <p14:creationId xmlns:p14="http://schemas.microsoft.com/office/powerpoint/2010/main" val="13078399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6EE8D9D1-C5BB-482B-9079-B03CA147F87C}" type="slidenum">
              <a:rPr lang="en-US" smtClean="0"/>
              <a:pPr/>
              <a:t>22</a:t>
            </a:fld>
            <a:endParaRPr lang="en-US"/>
          </a:p>
        </p:txBody>
      </p:sp>
    </p:spTree>
    <p:extLst>
      <p:ext uri="{BB962C8B-B14F-4D97-AF65-F5344CB8AC3E}">
        <p14:creationId xmlns:p14="http://schemas.microsoft.com/office/powerpoint/2010/main" val="30971516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Changes from previous</a:t>
            </a:r>
            <a:r>
              <a:rPr lang="en-US" baseline="0" dirty="0"/>
              <a:t> OPSEC training include:</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baseline="0" dirty="0"/>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en-US" dirty="0"/>
              <a:t>Department of Defense Instruction (DODI 8170.01 (series)), Online Information Management and Electronic Messaging.</a:t>
            </a:r>
            <a:r>
              <a:rPr lang="en-US" baseline="0" dirty="0"/>
              <a:t>  This directive provides guidance on the use of online information, to include the use of commercial applications (Apps), which pose a significant OPSEC concern.</a:t>
            </a:r>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en-US" dirty="0"/>
              <a:t>National Security Presidential Memorandum (NSPM-28)</a:t>
            </a:r>
            <a:r>
              <a:rPr lang="en-US" baseline="0" dirty="0"/>
              <a:t> signed by President Trump replaced National Security Decision Directive (NSDD-298) signed by President Reagan in 1988.  NSPM-28 establishes a National OPSEC Program throughout the federal government.</a:t>
            </a:r>
            <a:endParaRPr lang="en-US" dirty="0"/>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en-US" dirty="0"/>
              <a:t>Department of Defense Instruction (DODI 5200.48 (series)), Controlled Unclassified Information (CUI).  CUI</a:t>
            </a:r>
            <a:r>
              <a:rPr lang="en-US" baseline="0" dirty="0"/>
              <a:t> is an Information Security program, but clearly aligns with OPSEC and the protection of critical information.  For CUI, contact your Information Security Team.</a:t>
            </a:r>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en-US" baseline="0" dirty="0"/>
              <a:t>Per SECNAVINST 3070.2A, CUI must be covered as part of your annual OPSEC training.</a:t>
            </a:r>
            <a:endParaRPr lang="en-US" dirty="0"/>
          </a:p>
          <a:p>
            <a:pPr marL="171450" marR="0" lvl="0" indent="-171450" algn="l" defTabSz="914400" rtl="0" eaLnBrk="0" fontAlgn="base" latinLnBrk="0" hangingPunct="0">
              <a:lnSpc>
                <a:spcPct val="100000"/>
              </a:lnSpc>
              <a:spcBef>
                <a:spcPct val="30000"/>
              </a:spcBef>
              <a:spcAft>
                <a:spcPct val="0"/>
              </a:spcAft>
              <a:buClrTx/>
              <a:buSzTx/>
              <a:buFontTx/>
              <a:buChar char="-"/>
              <a:tabLst/>
              <a:defRPr/>
            </a:pPr>
            <a:endParaRPr lang="en-US" dirty="0"/>
          </a:p>
        </p:txBody>
      </p:sp>
      <p:sp>
        <p:nvSpPr>
          <p:cNvPr id="4" name="Slide Number Placeholder 3"/>
          <p:cNvSpPr>
            <a:spLocks noGrp="1"/>
          </p:cNvSpPr>
          <p:nvPr>
            <p:ph type="sldNum" sz="quarter" idx="10"/>
          </p:nvPr>
        </p:nvSpPr>
        <p:spPr/>
        <p:txBody>
          <a:bodyPr/>
          <a:lstStyle/>
          <a:p>
            <a:fld id="{6EE8D9D1-C5BB-482B-9079-B03CA147F87C}" type="slidenum">
              <a:rPr lang="en-US" smtClean="0"/>
              <a:pPr/>
              <a:t>3</a:t>
            </a:fld>
            <a:endParaRPr lang="en-US"/>
          </a:p>
        </p:txBody>
      </p:sp>
    </p:spTree>
    <p:extLst>
      <p:ext uri="{BB962C8B-B14F-4D97-AF65-F5344CB8AC3E}">
        <p14:creationId xmlns:p14="http://schemas.microsoft.com/office/powerpoint/2010/main" val="40448782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6EE8D9D1-C5BB-482B-9079-B03CA147F87C}" type="slidenum">
              <a:rPr lang="en-US" smtClean="0"/>
              <a:pPr/>
              <a:t>4</a:t>
            </a:fld>
            <a:endParaRPr lang="en-US"/>
          </a:p>
        </p:txBody>
      </p:sp>
    </p:spTree>
    <p:extLst>
      <p:ext uri="{BB962C8B-B14F-4D97-AF65-F5344CB8AC3E}">
        <p14:creationId xmlns:p14="http://schemas.microsoft.com/office/powerpoint/2010/main" val="7109449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Tx/>
              <a:buChar char="-"/>
            </a:pPr>
            <a:r>
              <a:rPr lang="en-US" dirty="0"/>
              <a:t>Detailed information</a:t>
            </a:r>
            <a:r>
              <a:rPr lang="en-US" baseline="0" dirty="0"/>
              <a:t> about the cycle is provided throughout this training. </a:t>
            </a:r>
          </a:p>
          <a:p>
            <a:pPr marL="171450" lvl="0" indent="-171450">
              <a:buFontTx/>
              <a:buChar char="-"/>
            </a:pPr>
            <a:r>
              <a:rPr lang="en-US" baseline="0" dirty="0"/>
              <a:t>The OPSEC cycle is very similar to the Operational Risk Management (ORM) or Safety cycle.</a:t>
            </a:r>
            <a:endParaRPr lang="en-US" dirty="0"/>
          </a:p>
          <a:p>
            <a:endParaRPr lang="en-US" dirty="0"/>
          </a:p>
        </p:txBody>
      </p:sp>
      <p:sp>
        <p:nvSpPr>
          <p:cNvPr id="4" name="Slide Number Placeholder 3"/>
          <p:cNvSpPr>
            <a:spLocks noGrp="1"/>
          </p:cNvSpPr>
          <p:nvPr>
            <p:ph type="sldNum" sz="quarter" idx="10"/>
          </p:nvPr>
        </p:nvSpPr>
        <p:spPr/>
        <p:txBody>
          <a:bodyPr/>
          <a:lstStyle/>
          <a:p>
            <a:fld id="{6EE8D9D1-C5BB-482B-9079-B03CA147F87C}" type="slidenum">
              <a:rPr lang="en-US" smtClean="0"/>
              <a:pPr/>
              <a:t>5</a:t>
            </a:fld>
            <a:endParaRPr lang="en-US"/>
          </a:p>
        </p:txBody>
      </p:sp>
    </p:spTree>
    <p:extLst>
      <p:ext uri="{BB962C8B-B14F-4D97-AF65-F5344CB8AC3E}">
        <p14:creationId xmlns:p14="http://schemas.microsoft.com/office/powerpoint/2010/main" val="21450796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pPr marL="171450" lvl="0" indent="-171450" algn="l" rtl="0" eaLnBrk="0" fontAlgn="base" hangingPunct="0">
              <a:spcBef>
                <a:spcPct val="30000"/>
              </a:spcBef>
              <a:spcAft>
                <a:spcPct val="0"/>
              </a:spcAft>
              <a:buFontTx/>
              <a:buChar char="-"/>
            </a:pPr>
            <a:r>
              <a:rPr lang="en-US" sz="1200" kern="1200" dirty="0">
                <a:solidFill>
                  <a:schemeClr val="tx1"/>
                </a:solidFill>
                <a:latin typeface="Times New Roman" pitchFamily="18" charset="0"/>
                <a:ea typeface="+mn-ea"/>
                <a:cs typeface="+mn-cs"/>
              </a:rPr>
              <a:t>The eight operational aspect of operations are Presence, Capability, Strength, Intent, Readiness, Timing,</a:t>
            </a:r>
            <a:r>
              <a:rPr lang="en-US" sz="1200" kern="1200" baseline="0" dirty="0">
                <a:solidFill>
                  <a:schemeClr val="tx1"/>
                </a:solidFill>
                <a:latin typeface="Times New Roman" pitchFamily="18" charset="0"/>
                <a:ea typeface="+mn-ea"/>
                <a:cs typeface="+mn-cs"/>
              </a:rPr>
              <a:t> Location and Method.  </a:t>
            </a:r>
          </a:p>
          <a:p>
            <a:pPr marL="171450" lvl="0" indent="-171450" algn="l" rtl="0" eaLnBrk="0" fontAlgn="base" hangingPunct="0">
              <a:spcBef>
                <a:spcPct val="30000"/>
              </a:spcBef>
              <a:spcAft>
                <a:spcPct val="0"/>
              </a:spcAft>
              <a:buFontTx/>
              <a:buChar char="-"/>
            </a:pPr>
            <a:r>
              <a:rPr lang="en-US" sz="1200" kern="1200" dirty="0">
                <a:solidFill>
                  <a:schemeClr val="tx1"/>
                </a:solidFill>
                <a:latin typeface="Times New Roman" pitchFamily="18" charset="0"/>
                <a:ea typeface="+mn-ea"/>
                <a:cs typeface="+mn-cs"/>
              </a:rPr>
              <a:t>Discuss which operational aspects relate to your organization, followed by the critical information associated with each operational aspects.     </a:t>
            </a:r>
          </a:p>
          <a:p>
            <a:pPr marL="171450" lvl="0" indent="-171450" algn="l" rtl="0" eaLnBrk="0" fontAlgn="base" hangingPunct="0">
              <a:spcBef>
                <a:spcPct val="30000"/>
              </a:spcBef>
              <a:spcAft>
                <a:spcPct val="0"/>
              </a:spcAft>
              <a:buFontTx/>
              <a:buChar char="-"/>
            </a:pPr>
            <a:r>
              <a:rPr lang="en-US" sz="1200" kern="1200" dirty="0">
                <a:solidFill>
                  <a:schemeClr val="tx1"/>
                </a:solidFill>
                <a:latin typeface="Times New Roman" pitchFamily="18" charset="0"/>
                <a:ea typeface="+mn-ea"/>
                <a:cs typeface="+mn-cs"/>
              </a:rPr>
              <a:t>For example:</a:t>
            </a:r>
          </a:p>
          <a:p>
            <a:pPr marL="628650" lvl="1" indent="-171450" algn="l" rtl="0" eaLnBrk="0" fontAlgn="base" hangingPunct="0">
              <a:spcBef>
                <a:spcPct val="30000"/>
              </a:spcBef>
              <a:spcAft>
                <a:spcPct val="0"/>
              </a:spcAft>
              <a:buFontTx/>
              <a:buChar char="-"/>
            </a:pPr>
            <a:r>
              <a:rPr lang="en-US" sz="1200" kern="1200" dirty="0">
                <a:solidFill>
                  <a:schemeClr val="tx1"/>
                </a:solidFill>
                <a:latin typeface="Times New Roman" pitchFamily="18" charset="0"/>
                <a:ea typeface="+mn-ea"/>
                <a:cs typeface="+mn-cs"/>
              </a:rPr>
              <a:t>A large naval base cannot protect </a:t>
            </a:r>
            <a:r>
              <a:rPr lang="en-US" sz="1200" b="1" kern="1200" dirty="0">
                <a:solidFill>
                  <a:schemeClr val="tx1"/>
                </a:solidFill>
                <a:latin typeface="Times New Roman" pitchFamily="18" charset="0"/>
                <a:ea typeface="+mn-ea"/>
                <a:cs typeface="+mn-cs"/>
              </a:rPr>
              <a:t>Presence</a:t>
            </a:r>
            <a:r>
              <a:rPr lang="en-US" sz="1200" kern="1200" dirty="0">
                <a:solidFill>
                  <a:schemeClr val="tx1"/>
                </a:solidFill>
                <a:latin typeface="Times New Roman" pitchFamily="18" charset="0"/>
                <a:ea typeface="+mn-ea"/>
                <a:cs typeface="+mn-cs"/>
              </a:rPr>
              <a:t> or </a:t>
            </a:r>
            <a:r>
              <a:rPr lang="en-US" sz="1200" b="1" kern="1200" dirty="0">
                <a:solidFill>
                  <a:schemeClr val="tx1"/>
                </a:solidFill>
                <a:latin typeface="Times New Roman" pitchFamily="18" charset="0"/>
                <a:ea typeface="+mn-ea"/>
                <a:cs typeface="+mn-cs"/>
              </a:rPr>
              <a:t>Location</a:t>
            </a:r>
            <a:r>
              <a:rPr lang="en-US" sz="1200" kern="1200" dirty="0">
                <a:solidFill>
                  <a:schemeClr val="tx1"/>
                </a:solidFill>
                <a:latin typeface="Times New Roman" pitchFamily="18" charset="0"/>
                <a:ea typeface="+mn-ea"/>
                <a:cs typeface="+mn-cs"/>
              </a:rPr>
              <a:t>, but may need to protect critical</a:t>
            </a:r>
            <a:r>
              <a:rPr lang="en-US" sz="1200" kern="1200" baseline="0" dirty="0">
                <a:solidFill>
                  <a:schemeClr val="tx1"/>
                </a:solidFill>
                <a:latin typeface="Times New Roman" pitchFamily="18" charset="0"/>
                <a:ea typeface="+mn-ea"/>
                <a:cs typeface="+mn-cs"/>
              </a:rPr>
              <a:t> information </a:t>
            </a:r>
            <a:r>
              <a:rPr lang="en-US" sz="1200" kern="1200" dirty="0">
                <a:solidFill>
                  <a:schemeClr val="tx1"/>
                </a:solidFill>
                <a:latin typeface="Times New Roman" pitchFamily="18" charset="0"/>
                <a:ea typeface="+mn-ea"/>
                <a:cs typeface="+mn-cs"/>
              </a:rPr>
              <a:t>related to </a:t>
            </a:r>
            <a:r>
              <a:rPr lang="en-US" sz="1200" b="1" kern="1200" dirty="0">
                <a:solidFill>
                  <a:schemeClr val="tx1"/>
                </a:solidFill>
                <a:latin typeface="Times New Roman" pitchFamily="18" charset="0"/>
                <a:ea typeface="+mn-ea"/>
                <a:cs typeface="+mn-cs"/>
              </a:rPr>
              <a:t>Readiness</a:t>
            </a:r>
            <a:r>
              <a:rPr lang="en-US" sz="1200" kern="1200" dirty="0">
                <a:solidFill>
                  <a:schemeClr val="tx1"/>
                </a:solidFill>
                <a:latin typeface="Times New Roman" pitchFamily="18" charset="0"/>
                <a:ea typeface="+mn-ea"/>
                <a:cs typeface="+mn-cs"/>
              </a:rPr>
              <a:t>.</a:t>
            </a:r>
          </a:p>
          <a:p>
            <a:pPr marL="628650" lvl="1" indent="-171450" algn="l" rtl="0" eaLnBrk="0" fontAlgn="base" hangingPunct="0">
              <a:spcBef>
                <a:spcPct val="30000"/>
              </a:spcBef>
              <a:spcAft>
                <a:spcPct val="0"/>
              </a:spcAft>
              <a:buFontTx/>
              <a:buChar char="-"/>
            </a:pPr>
            <a:r>
              <a:rPr lang="en-US" sz="1200" kern="1200" dirty="0">
                <a:solidFill>
                  <a:schemeClr val="tx1"/>
                </a:solidFill>
                <a:latin typeface="Times New Roman" pitchFamily="18" charset="0"/>
                <a:ea typeface="+mn-ea"/>
                <a:cs typeface="+mn-cs"/>
              </a:rPr>
              <a:t>Disclosing</a:t>
            </a:r>
            <a:r>
              <a:rPr lang="en-US" sz="1200" kern="1200" baseline="0" dirty="0">
                <a:solidFill>
                  <a:schemeClr val="tx1"/>
                </a:solidFill>
                <a:latin typeface="Times New Roman" pitchFamily="18" charset="0"/>
                <a:ea typeface="+mn-ea"/>
                <a:cs typeface="+mn-cs"/>
              </a:rPr>
              <a:t> the percentage of a crew that is infected with COVID could divulge </a:t>
            </a:r>
            <a:r>
              <a:rPr lang="en-US" sz="1200" b="1" kern="1200" baseline="0" dirty="0">
                <a:solidFill>
                  <a:schemeClr val="tx1"/>
                </a:solidFill>
                <a:latin typeface="Times New Roman" pitchFamily="18" charset="0"/>
                <a:ea typeface="+mn-ea"/>
                <a:cs typeface="+mn-cs"/>
              </a:rPr>
              <a:t>Capability</a:t>
            </a:r>
            <a:r>
              <a:rPr lang="en-US" sz="1200" kern="1200" baseline="0" dirty="0">
                <a:solidFill>
                  <a:schemeClr val="tx1"/>
                </a:solidFill>
                <a:latin typeface="Times New Roman" pitchFamily="18" charset="0"/>
                <a:ea typeface="+mn-ea"/>
                <a:cs typeface="+mn-cs"/>
              </a:rPr>
              <a:t> and </a:t>
            </a:r>
            <a:r>
              <a:rPr lang="en-US" sz="1200" b="1" kern="1200" baseline="0" dirty="0">
                <a:solidFill>
                  <a:schemeClr val="tx1"/>
                </a:solidFill>
                <a:latin typeface="Times New Roman" pitchFamily="18" charset="0"/>
                <a:ea typeface="+mn-ea"/>
                <a:cs typeface="+mn-cs"/>
              </a:rPr>
              <a:t>Readiness </a:t>
            </a:r>
            <a:r>
              <a:rPr lang="en-US" sz="1200" b="0" kern="1200" baseline="0" dirty="0">
                <a:solidFill>
                  <a:schemeClr val="tx1"/>
                </a:solidFill>
                <a:latin typeface="Times New Roman" pitchFamily="18" charset="0"/>
                <a:ea typeface="+mn-ea"/>
                <a:cs typeface="+mn-cs"/>
              </a:rPr>
              <a:t>of the unit.   </a:t>
            </a:r>
            <a:endParaRPr lang="en-US" sz="1200" b="0" kern="1200" dirty="0">
              <a:solidFill>
                <a:schemeClr val="tx1"/>
              </a:solidFill>
              <a:latin typeface="Times New Roman" pitchFamily="18"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fld id="{6EE8D9D1-C5BB-482B-9079-B03CA147F87C}" type="slidenum">
              <a:rPr lang="en-US" smtClean="0"/>
              <a:pPr/>
              <a:t>6</a:t>
            </a:fld>
            <a:endParaRPr lang="en-US"/>
          </a:p>
        </p:txBody>
      </p:sp>
    </p:spTree>
    <p:extLst>
      <p:ext uri="{BB962C8B-B14F-4D97-AF65-F5344CB8AC3E}">
        <p14:creationId xmlns:p14="http://schemas.microsoft.com/office/powerpoint/2010/main" val="3721997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5068EBB0-1FF9-41C7-A272-AEE177BB32A8}" type="slidenum">
              <a:rPr lang="en-US"/>
              <a:pPr/>
              <a:t>7</a:t>
            </a:fld>
            <a:endParaRPr lang="en-US"/>
          </a:p>
        </p:txBody>
      </p:sp>
      <p:sp>
        <p:nvSpPr>
          <p:cNvPr id="149506" name="Rectangle 2"/>
          <p:cNvSpPr>
            <a:spLocks noGrp="1" noRot="1" noChangeAspect="1" noChangeArrowheads="1" noTextEdit="1"/>
          </p:cNvSpPr>
          <p:nvPr>
            <p:ph type="sldImg"/>
          </p:nvPr>
        </p:nvSpPr>
        <p:spPr>
          <a:xfrm>
            <a:off x="1181100" y="696913"/>
            <a:ext cx="4648200" cy="3486150"/>
          </a:xfrm>
          <a:ln/>
        </p:spPr>
      </p:sp>
      <p:sp>
        <p:nvSpPr>
          <p:cNvPr id="149507" name="Rectangle 3"/>
          <p:cNvSpPr>
            <a:spLocks noGrp="1" noChangeArrowheads="1"/>
          </p:cNvSpPr>
          <p:nvPr>
            <p:ph type="body" idx="1"/>
          </p:nvPr>
        </p:nvSpPr>
        <p:spPr>
          <a:xfrm>
            <a:off x="934190" y="4415194"/>
            <a:ext cx="5142020" cy="4184573"/>
          </a:xfrm>
        </p:spPr>
        <p:txBody>
          <a:bodyPr/>
          <a:lstStyle/>
          <a:p>
            <a:pPr marL="171450" lvl="0" indent="-171450" algn="l" rtl="0" eaLnBrk="0" fontAlgn="base" hangingPunct="0">
              <a:spcBef>
                <a:spcPct val="30000"/>
              </a:spcBef>
              <a:spcAft>
                <a:spcPct val="0"/>
              </a:spcAft>
              <a:buFontTx/>
              <a:buChar char="-"/>
            </a:pPr>
            <a:r>
              <a:rPr lang="en-US" sz="1200" kern="1200" dirty="0">
                <a:solidFill>
                  <a:schemeClr val="tx1"/>
                </a:solidFill>
                <a:latin typeface="Times New Roman" pitchFamily="18" charset="0"/>
                <a:ea typeface="+mn-ea"/>
                <a:cs typeface="+mn-cs"/>
              </a:rPr>
              <a:t>The OPSEC cycles begins with identifying the command’s critical information.  These are unclassified, specific facts about friendly intentions, capabilities, and activities needed by adversaries for them to plan and act effectively against our operations.</a:t>
            </a:r>
          </a:p>
          <a:p>
            <a:pPr marL="171450" lvl="0" indent="-171450" algn="l" rtl="0" eaLnBrk="0" fontAlgn="base" hangingPunct="0">
              <a:spcBef>
                <a:spcPct val="30000"/>
              </a:spcBef>
              <a:spcAft>
                <a:spcPct val="0"/>
              </a:spcAft>
              <a:buFontTx/>
              <a:buChar char="-"/>
            </a:pPr>
            <a:endParaRPr lang="en-US" sz="1200" kern="1200" dirty="0">
              <a:solidFill>
                <a:schemeClr val="tx1"/>
              </a:solidFill>
              <a:latin typeface="Times New Roman" pitchFamily="18" charset="0"/>
              <a:ea typeface="+mn-ea"/>
              <a:cs typeface="+mn-cs"/>
            </a:endParaRPr>
          </a:p>
          <a:p>
            <a:pPr marL="171450" lvl="0" indent="-171450" algn="l" rtl="0" eaLnBrk="0" fontAlgn="base" hangingPunct="0">
              <a:spcBef>
                <a:spcPct val="30000"/>
              </a:spcBef>
              <a:spcAft>
                <a:spcPct val="0"/>
              </a:spcAft>
              <a:buFontTx/>
              <a:buChar char="-"/>
            </a:pPr>
            <a:r>
              <a:rPr lang="en-US" sz="1200" kern="1200" dirty="0">
                <a:solidFill>
                  <a:schemeClr val="tx1"/>
                </a:solidFill>
                <a:latin typeface="Times New Roman" pitchFamily="18" charset="0"/>
                <a:ea typeface="+mn-ea"/>
                <a:cs typeface="+mn-cs"/>
              </a:rPr>
              <a:t>Every command member must be familiar with the organization’s critical information list (CIL) per SECNAVINST 3070.2A.</a:t>
            </a:r>
          </a:p>
          <a:p>
            <a:pPr marL="171450" lvl="0" indent="-171450" algn="l" rtl="0" eaLnBrk="0" fontAlgn="base" hangingPunct="0">
              <a:spcBef>
                <a:spcPct val="30000"/>
              </a:spcBef>
              <a:spcAft>
                <a:spcPct val="0"/>
              </a:spcAft>
              <a:buFontTx/>
              <a:buChar char="-"/>
            </a:pPr>
            <a:endParaRPr lang="en-US" sz="1200" kern="1200" dirty="0">
              <a:solidFill>
                <a:schemeClr val="tx1"/>
              </a:solidFill>
              <a:latin typeface="Times New Roman" pitchFamily="18" charset="0"/>
              <a:ea typeface="+mn-ea"/>
              <a:cs typeface="+mn-cs"/>
            </a:endParaRPr>
          </a:p>
          <a:p>
            <a:pPr marL="171450" lvl="0" indent="-171450" algn="l" rtl="0" eaLnBrk="0" fontAlgn="base" hangingPunct="0">
              <a:spcBef>
                <a:spcPct val="30000"/>
              </a:spcBef>
              <a:spcAft>
                <a:spcPct val="0"/>
              </a:spcAft>
              <a:buFontTx/>
              <a:buChar char="-"/>
            </a:pPr>
            <a:r>
              <a:rPr lang="en-US" sz="1200" b="1" kern="1200" dirty="0">
                <a:solidFill>
                  <a:schemeClr val="tx1"/>
                </a:solidFill>
                <a:latin typeface="Times New Roman" pitchFamily="18" charset="0"/>
                <a:ea typeface="+mn-ea"/>
                <a:cs typeface="+mn-cs"/>
              </a:rPr>
              <a:t>Specifically</a:t>
            </a:r>
            <a:r>
              <a:rPr lang="en-US" sz="1200" b="1" kern="1200" baseline="0" dirty="0">
                <a:solidFill>
                  <a:schemeClr val="tx1"/>
                </a:solidFill>
                <a:latin typeface="Times New Roman" pitchFamily="18" charset="0"/>
                <a:ea typeface="+mn-ea"/>
                <a:cs typeface="+mn-cs"/>
              </a:rPr>
              <a:t> discuss, and or show the </a:t>
            </a:r>
            <a:r>
              <a:rPr lang="en-US" sz="1200" b="1" kern="1200" dirty="0">
                <a:solidFill>
                  <a:schemeClr val="tx1"/>
                </a:solidFill>
                <a:latin typeface="Times New Roman" pitchFamily="18" charset="0"/>
                <a:ea typeface="+mn-ea"/>
                <a:cs typeface="+mn-cs"/>
              </a:rPr>
              <a:t>contents of the command’s CIL</a:t>
            </a:r>
          </a:p>
          <a:p>
            <a:pPr marL="171450" lvl="0" indent="-171450" algn="l" rtl="0" eaLnBrk="0" fontAlgn="base" hangingPunct="0">
              <a:spcBef>
                <a:spcPct val="30000"/>
              </a:spcBef>
              <a:spcAft>
                <a:spcPct val="0"/>
              </a:spcAft>
              <a:buFontTx/>
              <a:buChar char="-"/>
            </a:pPr>
            <a:r>
              <a:rPr lang="en-US" sz="1200" b="1" kern="1200" dirty="0">
                <a:solidFill>
                  <a:schemeClr val="tx1"/>
                </a:solidFill>
                <a:latin typeface="Times New Roman" pitchFamily="18" charset="0"/>
                <a:ea typeface="+mn-ea"/>
                <a:cs typeface="+mn-cs"/>
              </a:rPr>
              <a:t>Discuss where to find or locate the command’s CIL</a:t>
            </a:r>
          </a:p>
          <a:p>
            <a:pPr marL="171450" lvl="0" indent="-171450" algn="l" rtl="0" eaLnBrk="0" fontAlgn="base" hangingPunct="0">
              <a:spcBef>
                <a:spcPct val="30000"/>
              </a:spcBef>
              <a:spcAft>
                <a:spcPct val="0"/>
              </a:spcAft>
              <a:buFontTx/>
              <a:buChar char="-"/>
            </a:pPr>
            <a:endParaRPr lang="en-US" sz="1200" kern="1200" dirty="0">
              <a:solidFill>
                <a:schemeClr val="tx1"/>
              </a:solidFill>
              <a:latin typeface="Times New Roman" pitchFamily="18" charset="0"/>
              <a:ea typeface="+mn-ea"/>
              <a:cs typeface="+mn-cs"/>
            </a:endParaRPr>
          </a:p>
          <a:p>
            <a:pPr marL="171450" lvl="0" indent="-171450" algn="l" rtl="0" eaLnBrk="0" fontAlgn="base" hangingPunct="0">
              <a:spcBef>
                <a:spcPct val="30000"/>
              </a:spcBef>
              <a:spcAft>
                <a:spcPct val="0"/>
              </a:spcAft>
              <a:buFontTx/>
              <a:buChar char="-"/>
            </a:pPr>
            <a:r>
              <a:rPr lang="en-US" sz="1200" kern="1200" dirty="0">
                <a:solidFill>
                  <a:schemeClr val="tx1"/>
                </a:solidFill>
                <a:latin typeface="Times New Roman" pitchFamily="18" charset="0"/>
                <a:ea typeface="+mn-ea"/>
                <a:cs typeface="+mn-cs"/>
              </a:rPr>
              <a:t>Critical information and indicators will derive from the </a:t>
            </a:r>
            <a:r>
              <a:rPr lang="en-US" sz="1200" b="1" kern="1200" dirty="0">
                <a:solidFill>
                  <a:schemeClr val="tx1"/>
                </a:solidFill>
                <a:latin typeface="Times New Roman" pitchFamily="18" charset="0"/>
                <a:ea typeface="+mn-ea"/>
                <a:cs typeface="+mn-cs"/>
              </a:rPr>
              <a:t>operational aspects of operations </a:t>
            </a:r>
            <a:r>
              <a:rPr lang="en-US" sz="1200" kern="1200" dirty="0">
                <a:solidFill>
                  <a:schemeClr val="tx1"/>
                </a:solidFill>
                <a:latin typeface="Times New Roman" pitchFamily="18" charset="0"/>
                <a:ea typeface="+mn-ea"/>
                <a:cs typeface="+mn-cs"/>
              </a:rPr>
              <a:t>that are associated with your command or organization.</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baseline="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Indicators are the detectable</a:t>
            </a:r>
            <a:r>
              <a:rPr lang="en-US" baseline="0" dirty="0"/>
              <a:t> actions we disclose that may lead an adversary to our critical information and impending operations.</a:t>
            </a:r>
            <a:endParaRPr lang="en-US" dirty="0"/>
          </a:p>
          <a:p>
            <a:pPr marL="171450" indent="-171450">
              <a:buFontTx/>
              <a:buChar char="-"/>
            </a:pPr>
            <a:r>
              <a:rPr lang="en-US" dirty="0"/>
              <a:t>Discuss how these examples</a:t>
            </a:r>
            <a:r>
              <a:rPr lang="en-US" baseline="0" dirty="0"/>
              <a:t> </a:t>
            </a:r>
            <a:r>
              <a:rPr lang="en-US" dirty="0"/>
              <a:t>can be an indicator.</a:t>
            </a:r>
            <a:r>
              <a:rPr lang="en-US" baseline="0" dirty="0"/>
              <a:t> What could they mean? </a:t>
            </a:r>
          </a:p>
          <a:p>
            <a:pPr marL="171450" indent="-171450">
              <a:buFontTx/>
              <a:buChar char="-"/>
            </a:pPr>
            <a:r>
              <a:rPr lang="en-US" baseline="0" dirty="0"/>
              <a:t>For example:</a:t>
            </a:r>
          </a:p>
          <a:p>
            <a:pPr marL="628650" lvl="1" indent="-171450">
              <a:buFontTx/>
              <a:buChar char="-"/>
            </a:pPr>
            <a:r>
              <a:rPr lang="en-US" baseline="0" dirty="0"/>
              <a:t>Your unit was all of a sudden working until the middle of the night. What could that possibly mean? Would an adversary want to investigate this further? </a:t>
            </a:r>
          </a:p>
          <a:p>
            <a:pPr marL="628650" lvl="1" indent="-171450">
              <a:buFontTx/>
              <a:buChar char="-"/>
            </a:pPr>
            <a:r>
              <a:rPr lang="en-US" baseline="0" dirty="0"/>
              <a:t>Huge stores on-loads on a pier could indicate a ship getting underway for a major deployment.</a:t>
            </a:r>
          </a:p>
          <a:p>
            <a:pPr marL="171450" indent="-171450">
              <a:buFontTx/>
              <a:buChar char="-"/>
            </a:pPr>
            <a:endParaRPr lang="en-US" baseline="0" dirty="0"/>
          </a:p>
          <a:p>
            <a:pPr marL="171450" indent="-171450">
              <a:buFontTx/>
              <a:buChar char="-"/>
            </a:pPr>
            <a:r>
              <a:rPr lang="en-US" baseline="0" dirty="0"/>
              <a:t>Discuss what could be good indicators in the military. A large security presence with heavy weapons could indicate safeguarding something or someone important. The weapons could possibly keep the adversary from trying to access that area. </a:t>
            </a:r>
          </a:p>
          <a:p>
            <a:pPr marL="171450" indent="-171450">
              <a:buFontTx/>
              <a:buChar char="-"/>
            </a:pPr>
            <a:endParaRPr lang="en-US" baseline="0" dirty="0"/>
          </a:p>
          <a:p>
            <a:pPr marL="171450" indent="-171450">
              <a:buFontTx/>
              <a:buChar char="-"/>
            </a:pPr>
            <a:r>
              <a:rPr lang="en-US" baseline="0" dirty="0"/>
              <a:t>Not all indicators can be eliminated or controlled but can still convey information to our adversaries if they are watching. </a:t>
            </a:r>
          </a:p>
          <a:p>
            <a:pPr marL="171450" indent="-171450">
              <a:buFontTx/>
              <a:buChar char="-"/>
            </a:pPr>
            <a:r>
              <a:rPr lang="en-US" baseline="0" dirty="0"/>
              <a:t>For example:</a:t>
            </a:r>
          </a:p>
          <a:p>
            <a:pPr marL="628650" lvl="1" indent="-171450">
              <a:buFontTx/>
              <a:buChar char="-"/>
            </a:pPr>
            <a:r>
              <a:rPr lang="en-US" baseline="0" dirty="0"/>
              <a:t>A significant on-load aboard an amphibious ship, of both a large number of Sailors and Marines would indicate an Amphibious Readiness Group (ARG) will get underway. </a:t>
            </a:r>
          </a:p>
          <a:p>
            <a:endParaRPr lang="en-US" dirty="0"/>
          </a:p>
        </p:txBody>
      </p:sp>
      <p:sp>
        <p:nvSpPr>
          <p:cNvPr id="4" name="Slide Number Placeholder 3"/>
          <p:cNvSpPr>
            <a:spLocks noGrp="1"/>
          </p:cNvSpPr>
          <p:nvPr>
            <p:ph type="sldNum" sz="quarter" idx="10"/>
          </p:nvPr>
        </p:nvSpPr>
        <p:spPr/>
        <p:txBody>
          <a:bodyPr/>
          <a:lstStyle/>
          <a:p>
            <a:fld id="{6EE8D9D1-C5BB-482B-9079-B03CA147F87C}" type="slidenum">
              <a:rPr lang="en-US" smtClean="0"/>
              <a:pPr/>
              <a:t>9</a:t>
            </a:fld>
            <a:endParaRPr lang="en-US"/>
          </a:p>
        </p:txBody>
      </p:sp>
    </p:spTree>
    <p:extLst>
      <p:ext uri="{BB962C8B-B14F-4D97-AF65-F5344CB8AC3E}">
        <p14:creationId xmlns:p14="http://schemas.microsoft.com/office/powerpoint/2010/main" val="13894325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56D9792E-64D0-4D99-A79F-767BDCDB9448}" type="slidenum">
              <a:rPr lang="en-US"/>
              <a:pPr/>
              <a:t>10</a:t>
            </a:fld>
            <a:endParaRPr lang="en-US"/>
          </a:p>
        </p:txBody>
      </p:sp>
      <p:sp>
        <p:nvSpPr>
          <p:cNvPr id="147458" name="Rectangle 2"/>
          <p:cNvSpPr>
            <a:spLocks noGrp="1" noRot="1" noChangeAspect="1" noChangeArrowheads="1" noTextEdit="1"/>
          </p:cNvSpPr>
          <p:nvPr>
            <p:ph type="sldImg"/>
          </p:nvPr>
        </p:nvSpPr>
        <p:spPr>
          <a:xfrm>
            <a:off x="1181100" y="696913"/>
            <a:ext cx="4648200" cy="3486150"/>
          </a:xfrm>
          <a:ln/>
        </p:spPr>
      </p:sp>
      <p:sp>
        <p:nvSpPr>
          <p:cNvPr id="147459" name="Rectangle 3"/>
          <p:cNvSpPr>
            <a:spLocks noGrp="1" noChangeArrowheads="1"/>
          </p:cNvSpPr>
          <p:nvPr>
            <p:ph type="body" idx="1"/>
          </p:nvPr>
        </p:nvSpPr>
        <p:spPr>
          <a:xfrm>
            <a:off x="934190" y="4415194"/>
            <a:ext cx="5142020" cy="4184573"/>
          </a:xfrm>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  </a:t>
            </a:r>
          </a:p>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US" baseline="0" dirty="0"/>
              <a:t>Unfortunately, we deal with the unpredictable, unconventional threats/adversaries to today’s world, not to mention Great Power Competitors (GPC) like Russia and China.</a:t>
            </a:r>
          </a:p>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US" baseline="0" dirty="0"/>
              <a:t>One of our primary threats in the United States is </a:t>
            </a:r>
            <a:r>
              <a:rPr lang="en-US" b="1" baseline="0" dirty="0"/>
              <a:t>Foreign Intelligence Entities (FIE) </a:t>
            </a:r>
            <a:r>
              <a:rPr lang="en-US" baseline="0" dirty="0"/>
              <a:t>(spies trying to gather information). They are very active, especially in the DC metro area and near military bases. Why are they specifically active in these locations?</a:t>
            </a:r>
          </a:p>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US" baseline="0" dirty="0"/>
              <a:t>FIE also spend resources collecting and/or stealing U.S. intellectual property, often times resulting in the loss of billions in intellectual property annually.  After all, what is easier, developing new technology from scratch, or just stealing and replicating it?</a:t>
            </a:r>
          </a:p>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US" baseline="0" dirty="0"/>
              <a:t>Threat information can be obtained from either a command’s N2/S2 division, or local NCIS area field office.  Much of what NCIS provides is available from the NCIS MTAC site or other on line sites.</a:t>
            </a:r>
          </a:p>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US" baseline="0" dirty="0"/>
              <a:t>Discuss the local adversary and not only what they’re collecting, but how.  Are they collecting using one or more of the common collections methods of:</a:t>
            </a:r>
          </a:p>
          <a:p>
            <a:pPr marL="628650" marR="0" lvl="1" indent="-171450" algn="l" defTabSz="914400" rtl="0" eaLnBrk="0" fontAlgn="base" latinLnBrk="0" hangingPunct="0">
              <a:lnSpc>
                <a:spcPct val="100000"/>
              </a:lnSpc>
              <a:spcBef>
                <a:spcPct val="30000"/>
              </a:spcBef>
              <a:spcAft>
                <a:spcPct val="0"/>
              </a:spcAft>
              <a:buClrTx/>
              <a:buSzTx/>
              <a:buFontTx/>
              <a:buChar char="-"/>
              <a:tabLst/>
              <a:defRPr/>
            </a:pPr>
            <a:r>
              <a:rPr lang="en-US" baseline="0" dirty="0"/>
              <a:t>OSINT or Opens Source Intelligence</a:t>
            </a:r>
          </a:p>
          <a:p>
            <a:pPr marL="628650" marR="0" lvl="1" indent="-171450" algn="l" defTabSz="914400" rtl="0" eaLnBrk="0" fontAlgn="base" latinLnBrk="0" hangingPunct="0">
              <a:lnSpc>
                <a:spcPct val="100000"/>
              </a:lnSpc>
              <a:spcBef>
                <a:spcPct val="30000"/>
              </a:spcBef>
              <a:spcAft>
                <a:spcPct val="0"/>
              </a:spcAft>
              <a:buClrTx/>
              <a:buSzTx/>
              <a:buFontTx/>
              <a:buChar char="-"/>
              <a:tabLst/>
              <a:defRPr/>
            </a:pPr>
            <a:r>
              <a:rPr lang="en-US" baseline="0" dirty="0"/>
              <a:t>HUMINT or Human Intelligence</a:t>
            </a:r>
          </a:p>
          <a:p>
            <a:pPr marL="628650" marR="0" lvl="1" indent="-171450" algn="l" defTabSz="914400" rtl="0" eaLnBrk="0" fontAlgn="base" latinLnBrk="0" hangingPunct="0">
              <a:lnSpc>
                <a:spcPct val="100000"/>
              </a:lnSpc>
              <a:spcBef>
                <a:spcPct val="30000"/>
              </a:spcBef>
              <a:spcAft>
                <a:spcPct val="0"/>
              </a:spcAft>
              <a:buClrTx/>
              <a:buSzTx/>
              <a:buFontTx/>
              <a:buChar char="-"/>
              <a:tabLst/>
              <a:defRPr/>
            </a:pPr>
            <a:r>
              <a:rPr lang="en-US" baseline="0" dirty="0"/>
              <a:t>SIGINT or Signals Intelligence</a:t>
            </a:r>
          </a:p>
          <a:p>
            <a:pPr marL="628650" marR="0" lvl="1" indent="-171450" algn="l" defTabSz="914400" rtl="0" eaLnBrk="0" fontAlgn="base" latinLnBrk="0" hangingPunct="0">
              <a:lnSpc>
                <a:spcPct val="100000"/>
              </a:lnSpc>
              <a:spcBef>
                <a:spcPct val="30000"/>
              </a:spcBef>
              <a:spcAft>
                <a:spcPct val="0"/>
              </a:spcAft>
              <a:buClrTx/>
              <a:buSzTx/>
              <a:buFontTx/>
              <a:buChar char="-"/>
              <a:tabLst/>
              <a:defRPr/>
            </a:pPr>
            <a:r>
              <a:rPr lang="en-US" baseline="0" dirty="0"/>
              <a:t>GEOINT or Geospatial Intelligence</a:t>
            </a:r>
          </a:p>
          <a:p>
            <a:pPr marL="628650" marR="0" lvl="1" indent="-171450" algn="l" defTabSz="914400" rtl="0" eaLnBrk="0" fontAlgn="base" latinLnBrk="0" hangingPunct="0">
              <a:lnSpc>
                <a:spcPct val="100000"/>
              </a:lnSpc>
              <a:spcBef>
                <a:spcPct val="30000"/>
              </a:spcBef>
              <a:spcAft>
                <a:spcPct val="0"/>
              </a:spcAft>
              <a:buClrTx/>
              <a:buSzTx/>
              <a:buFontTx/>
              <a:buChar char="-"/>
              <a:tabLst/>
              <a:defRPr/>
            </a:pPr>
            <a:r>
              <a:rPr lang="en-US" baseline="0" dirty="0"/>
              <a:t>MASINT or Measures and Signatures Intelligence</a:t>
            </a:r>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en-US" baseline="0" dirty="0"/>
              <a:t>Although not one of the “traditional” adversary collections methods above, CYBER is a common collection method. </a:t>
            </a:r>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en-US" baseline="0" dirty="0"/>
              <a:t>Discuss how adversaries aggregate information from multiple sources.</a:t>
            </a:r>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en-US" baseline="0" dirty="0"/>
              <a:t>Ubiquitous Technical Surveillance (UTS) defines the collection of technical information from the multitude of on-lines services ranging from the Internet of Things (</a:t>
            </a:r>
            <a:r>
              <a:rPr lang="en-US" baseline="0" dirty="0" err="1"/>
              <a:t>IoT</a:t>
            </a:r>
            <a:r>
              <a:rPr lang="en-US" baseline="0" dirty="0"/>
              <a:t>), smart devices, artificial intelligence (AI) and more.  Expect to see and learn more about UTS in the coming years.</a:t>
            </a:r>
          </a:p>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2635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USFF">
    <p:spTree>
      <p:nvGrpSpPr>
        <p:cNvPr id="1" name=""/>
        <p:cNvGrpSpPr/>
        <p:nvPr/>
      </p:nvGrpSpPr>
      <p:grpSpPr>
        <a:xfrm>
          <a:off x="0" y="0"/>
          <a:ext cx="0" cy="0"/>
          <a:chOff x="0" y="0"/>
          <a:chExt cx="0" cy="0"/>
        </a:xfrm>
      </p:grpSpPr>
      <p:sp>
        <p:nvSpPr>
          <p:cNvPr id="4" name="Text Box 29"/>
          <p:cNvSpPr txBox="1">
            <a:spLocks noChangeArrowheads="1"/>
          </p:cNvSpPr>
          <p:nvPr userDrawn="1"/>
        </p:nvSpPr>
        <p:spPr bwMode="blackWhite">
          <a:xfrm>
            <a:off x="8774113" y="6619875"/>
            <a:ext cx="369887" cy="238125"/>
          </a:xfrm>
          <a:prstGeom prst="rect">
            <a:avLst/>
          </a:prstGeom>
          <a:noFill/>
          <a:ln w="9525">
            <a:noFill/>
            <a:miter lim="800000"/>
            <a:headEnd/>
            <a:tailEnd/>
          </a:ln>
          <a:effectLst/>
        </p:spPr>
        <p:txBody>
          <a:bodyPr wrap="none">
            <a:spAutoFit/>
          </a:bodyPr>
          <a:lstStyle/>
          <a:p>
            <a:pPr algn="ctr" eaLnBrk="1" fontAlgn="auto" hangingPunct="1">
              <a:lnSpc>
                <a:spcPct val="80000"/>
              </a:lnSpc>
              <a:spcBef>
                <a:spcPct val="50000"/>
              </a:spcBef>
              <a:spcAft>
                <a:spcPts val="0"/>
              </a:spcAft>
              <a:defRPr/>
            </a:pPr>
            <a:fld id="{D36DAD90-6203-4E71-A5B7-9CD5F341EDE2}" type="slidenum">
              <a:rPr lang="en-US" sz="1200" b="1">
                <a:solidFill>
                  <a:srgbClr val="110189"/>
                </a:solidFill>
                <a:latin typeface="Arial"/>
              </a:rPr>
              <a:pPr algn="ctr" eaLnBrk="1" fontAlgn="auto" hangingPunct="1">
                <a:lnSpc>
                  <a:spcPct val="80000"/>
                </a:lnSpc>
                <a:spcBef>
                  <a:spcPct val="50000"/>
                </a:spcBef>
                <a:spcAft>
                  <a:spcPts val="0"/>
                </a:spcAft>
                <a:defRPr/>
              </a:pPr>
              <a:t>‹#›</a:t>
            </a:fld>
            <a:endParaRPr lang="en-US" sz="1200" b="1">
              <a:solidFill>
                <a:srgbClr val="110189"/>
              </a:solidFill>
              <a:latin typeface="Arial"/>
            </a:endParaRPr>
          </a:p>
        </p:txBody>
      </p:sp>
      <p:sp>
        <p:nvSpPr>
          <p:cNvPr id="6" name="Rectangle 62"/>
          <p:cNvSpPr>
            <a:spLocks noChangeArrowheads="1"/>
          </p:cNvSpPr>
          <p:nvPr userDrawn="1"/>
        </p:nvSpPr>
        <p:spPr bwMode="auto">
          <a:xfrm>
            <a:off x="0" y="6629400"/>
            <a:ext cx="8839200" cy="95250"/>
          </a:xfrm>
          <a:prstGeom prst="rect">
            <a:avLst/>
          </a:prstGeom>
          <a:solidFill>
            <a:srgbClr val="000066"/>
          </a:solidFill>
          <a:ln w="19050">
            <a:noFill/>
            <a:miter lim="800000"/>
            <a:headEnd/>
            <a:tailEnd/>
          </a:ln>
          <a:effectLst/>
        </p:spPr>
        <p:txBody>
          <a:bodyPr wrap="none" anchor="ctr"/>
          <a:lstStyle/>
          <a:p>
            <a:pPr algn="ctr" fontAlgn="auto">
              <a:spcBef>
                <a:spcPts val="0"/>
              </a:spcBef>
              <a:spcAft>
                <a:spcPts val="0"/>
              </a:spcAft>
              <a:defRPr/>
            </a:pPr>
            <a:endParaRPr lang="en-US" sz="1800" b="1" i="1" dirty="0">
              <a:solidFill>
                <a:srgbClr val="000000"/>
              </a:solidFill>
              <a:latin typeface="Arial"/>
              <a:cs typeface="Times New Roman" pitchFamily="18" charset="0"/>
            </a:endParaRPr>
          </a:p>
        </p:txBody>
      </p:sp>
      <p:sp>
        <p:nvSpPr>
          <p:cNvPr id="9" name="Rectangle 61"/>
          <p:cNvSpPr>
            <a:spLocks noChangeArrowheads="1"/>
          </p:cNvSpPr>
          <p:nvPr userDrawn="1"/>
        </p:nvSpPr>
        <p:spPr bwMode="auto">
          <a:xfrm>
            <a:off x="0" y="6781800"/>
            <a:ext cx="9144000" cy="76200"/>
          </a:xfrm>
          <a:prstGeom prst="rect">
            <a:avLst/>
          </a:prstGeom>
          <a:gradFill rotWithShape="1">
            <a:gsLst>
              <a:gs pos="0">
                <a:srgbClr val="FFCC00">
                  <a:gamma/>
                  <a:shade val="46275"/>
                  <a:invGamma/>
                </a:srgbClr>
              </a:gs>
              <a:gs pos="50000">
                <a:srgbClr val="FFCC00"/>
              </a:gs>
              <a:gs pos="100000">
                <a:srgbClr val="FFCC00">
                  <a:gamma/>
                  <a:shade val="46275"/>
                  <a:invGamma/>
                </a:srgbClr>
              </a:gs>
            </a:gsLst>
            <a:lin ang="2700000" scaled="1"/>
          </a:gradFill>
          <a:ln w="19050">
            <a:noFill/>
            <a:miter lim="800000"/>
            <a:headEnd/>
            <a:tailEnd/>
          </a:ln>
          <a:effectLst/>
        </p:spPr>
        <p:txBody>
          <a:bodyPr wrap="none" anchor="ctr"/>
          <a:lstStyle/>
          <a:p>
            <a:pPr algn="ctr" fontAlgn="auto">
              <a:spcBef>
                <a:spcPts val="0"/>
              </a:spcBef>
              <a:spcAft>
                <a:spcPts val="0"/>
              </a:spcAft>
              <a:defRPr/>
            </a:pPr>
            <a:endParaRPr lang="en-US" sz="1800" b="1" i="1" dirty="0">
              <a:solidFill>
                <a:srgbClr val="000000"/>
              </a:solidFill>
              <a:latin typeface="Arial"/>
              <a:cs typeface="Times New Roman" pitchFamily="18" charset="0"/>
            </a:endParaRPr>
          </a:p>
        </p:txBody>
      </p:sp>
      <p:sp>
        <p:nvSpPr>
          <p:cNvPr id="10" name="Rectangle 63"/>
          <p:cNvSpPr>
            <a:spLocks noChangeArrowheads="1"/>
          </p:cNvSpPr>
          <p:nvPr userDrawn="1"/>
        </p:nvSpPr>
        <p:spPr bwMode="auto">
          <a:xfrm>
            <a:off x="0" y="1027113"/>
            <a:ext cx="9144000" cy="95250"/>
          </a:xfrm>
          <a:prstGeom prst="rect">
            <a:avLst/>
          </a:prstGeom>
          <a:solidFill>
            <a:srgbClr val="000066"/>
          </a:solidFill>
          <a:ln w="19050">
            <a:noFill/>
            <a:miter lim="800000"/>
            <a:headEnd/>
            <a:tailEnd/>
          </a:ln>
          <a:effectLst/>
        </p:spPr>
        <p:txBody>
          <a:bodyPr wrap="none" anchor="ctr"/>
          <a:lstStyle/>
          <a:p>
            <a:pPr algn="ctr" fontAlgn="auto">
              <a:spcBef>
                <a:spcPts val="0"/>
              </a:spcBef>
              <a:spcAft>
                <a:spcPts val="0"/>
              </a:spcAft>
              <a:defRPr/>
            </a:pPr>
            <a:endParaRPr lang="en-US" sz="1800" b="1" i="1" dirty="0">
              <a:solidFill>
                <a:srgbClr val="000000"/>
              </a:solidFill>
              <a:latin typeface="Arial"/>
              <a:cs typeface="Times New Roman" pitchFamily="18" charset="0"/>
            </a:endParaRPr>
          </a:p>
        </p:txBody>
      </p:sp>
      <p:sp>
        <p:nvSpPr>
          <p:cNvPr id="11" name="Rectangle 64"/>
          <p:cNvSpPr>
            <a:spLocks noChangeArrowheads="1"/>
          </p:cNvSpPr>
          <p:nvPr userDrawn="1"/>
        </p:nvSpPr>
        <p:spPr bwMode="auto">
          <a:xfrm>
            <a:off x="0" y="1179513"/>
            <a:ext cx="9144000" cy="76200"/>
          </a:xfrm>
          <a:prstGeom prst="rect">
            <a:avLst/>
          </a:prstGeom>
          <a:gradFill rotWithShape="1">
            <a:gsLst>
              <a:gs pos="0">
                <a:srgbClr val="FFCC00">
                  <a:gamma/>
                  <a:shade val="46275"/>
                  <a:invGamma/>
                </a:srgbClr>
              </a:gs>
              <a:gs pos="50000">
                <a:srgbClr val="FFCC00"/>
              </a:gs>
              <a:gs pos="100000">
                <a:srgbClr val="FFCC00">
                  <a:gamma/>
                  <a:shade val="46275"/>
                  <a:invGamma/>
                </a:srgbClr>
              </a:gs>
            </a:gsLst>
            <a:lin ang="2700000" scaled="1"/>
          </a:gradFill>
          <a:ln w="19050" algn="ctr">
            <a:noFill/>
            <a:miter lim="800000"/>
            <a:headEnd/>
            <a:tailEnd/>
          </a:ln>
          <a:effectLst/>
        </p:spPr>
        <p:txBody>
          <a:bodyPr wrap="none" anchor="ctr"/>
          <a:lstStyle/>
          <a:p>
            <a:pPr algn="ctr" fontAlgn="auto">
              <a:spcBef>
                <a:spcPts val="0"/>
              </a:spcBef>
              <a:spcAft>
                <a:spcPts val="0"/>
              </a:spcAft>
              <a:defRPr/>
            </a:pPr>
            <a:endParaRPr lang="en-US" sz="1800" b="1" i="1" dirty="0">
              <a:solidFill>
                <a:srgbClr val="000000"/>
              </a:solidFill>
              <a:latin typeface="Arial"/>
              <a:cs typeface="Times New Roman" pitchFamily="18" charset="0"/>
            </a:endParaRPr>
          </a:p>
        </p:txBody>
      </p:sp>
      <p:sp>
        <p:nvSpPr>
          <p:cNvPr id="12290" name="Rectangle 2"/>
          <p:cNvSpPr>
            <a:spLocks noGrp="1" noChangeArrowheads="1"/>
          </p:cNvSpPr>
          <p:nvPr>
            <p:ph type="ctrTitle"/>
          </p:nvPr>
        </p:nvSpPr>
        <p:spPr>
          <a:xfrm>
            <a:off x="685800" y="2130425"/>
            <a:ext cx="7772400" cy="1470025"/>
          </a:xfrm>
        </p:spPr>
        <p:txBody>
          <a:bodyPr/>
          <a:lstStyle>
            <a:lvl1pPr>
              <a:defRPr sz="2800" i="1">
                <a:latin typeface="Times New Roman" pitchFamily="18" charset="0"/>
                <a:cs typeface="Times New Roman" pitchFamily="18" charset="0"/>
              </a:defRPr>
            </a:lvl1pPr>
          </a:lstStyle>
          <a:p>
            <a:r>
              <a:rPr lang="en-US" dirty="0"/>
              <a:t>Click to edit Master title style</a:t>
            </a:r>
          </a:p>
        </p:txBody>
      </p:sp>
      <p:sp>
        <p:nvSpPr>
          <p:cNvPr id="12291" name="Rectangle 3"/>
          <p:cNvSpPr>
            <a:spLocks noGrp="1" noChangeArrowheads="1"/>
          </p:cNvSpPr>
          <p:nvPr>
            <p:ph type="subTitle" idx="1"/>
          </p:nvPr>
        </p:nvSpPr>
        <p:spPr>
          <a:xfrm>
            <a:off x="1371600" y="3886200"/>
            <a:ext cx="6400800" cy="1752600"/>
          </a:xfrm>
        </p:spPr>
        <p:txBody>
          <a:bodyPr/>
          <a:lstStyle>
            <a:lvl1pPr marL="0" indent="0" algn="ctr">
              <a:buFontTx/>
              <a:buNone/>
              <a:defRPr sz="2800" i="1">
                <a:solidFill>
                  <a:schemeClr val="tx2"/>
                </a:solidFill>
                <a:latin typeface="Times New Roman" pitchFamily="18" charset="0"/>
                <a:cs typeface="Times New Roman" pitchFamily="18" charset="0"/>
              </a:defRPr>
            </a:lvl1pPr>
          </a:lstStyle>
          <a:p>
            <a:r>
              <a:rPr lang="en-US" dirty="0"/>
              <a:t>Click to edit Master subtitle style</a:t>
            </a:r>
          </a:p>
        </p:txBody>
      </p:sp>
    </p:spTree>
    <p:extLst>
      <p:ext uri="{BB962C8B-B14F-4D97-AF65-F5344CB8AC3E}">
        <p14:creationId xmlns:p14="http://schemas.microsoft.com/office/powerpoint/2010/main" val="4115699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31775" y="1371600"/>
            <a:ext cx="8683625" cy="5029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p:cNvSpPr>
            <a:spLocks noGrp="1"/>
          </p:cNvSpPr>
          <p:nvPr>
            <p:ph type="title"/>
          </p:nvPr>
        </p:nvSpPr>
        <p:spPr>
          <a:xfrm>
            <a:off x="1562100" y="0"/>
            <a:ext cx="6024563" cy="838200"/>
          </a:xfrm>
        </p:spPr>
        <p:txBody>
          <a:bodyPr/>
          <a:lstStyle>
            <a:lvl1pPr>
              <a:defRPr sz="2800" i="0">
                <a:latin typeface="+mj-lt"/>
              </a:defRPr>
            </a:lvl1pPr>
          </a:lstStyle>
          <a:p>
            <a:r>
              <a:rPr lang="en-US" dirty="0"/>
              <a:t>Click to edit Master title style</a:t>
            </a:r>
          </a:p>
        </p:txBody>
      </p:sp>
    </p:spTree>
    <p:extLst>
      <p:ext uri="{BB962C8B-B14F-4D97-AF65-F5344CB8AC3E}">
        <p14:creationId xmlns:p14="http://schemas.microsoft.com/office/powerpoint/2010/main" val="1411876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8600" y="1371600"/>
            <a:ext cx="4265613" cy="5038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4265612" cy="5038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1"/>
          <p:cNvSpPr>
            <a:spLocks noGrp="1"/>
          </p:cNvSpPr>
          <p:nvPr>
            <p:ph type="title"/>
          </p:nvPr>
        </p:nvSpPr>
        <p:spPr>
          <a:xfrm>
            <a:off x="1562100" y="0"/>
            <a:ext cx="6024563" cy="838200"/>
          </a:xfrm>
        </p:spPr>
        <p:txBody>
          <a:bodyPr/>
          <a:lstStyle>
            <a:lvl1pPr>
              <a:defRPr sz="2800" i="0">
                <a:latin typeface="+mj-lt"/>
              </a:defRPr>
            </a:lvl1pPr>
          </a:lstStyle>
          <a:p>
            <a:r>
              <a:rPr lang="en-US" dirty="0"/>
              <a:t>Click to edit Master title style</a:t>
            </a:r>
          </a:p>
        </p:txBody>
      </p:sp>
    </p:spTree>
    <p:extLst>
      <p:ext uri="{BB962C8B-B14F-4D97-AF65-F5344CB8AC3E}">
        <p14:creationId xmlns:p14="http://schemas.microsoft.com/office/powerpoint/2010/main" val="873702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1"/>
          <p:cNvSpPr>
            <a:spLocks noGrp="1"/>
          </p:cNvSpPr>
          <p:nvPr>
            <p:ph type="title"/>
          </p:nvPr>
        </p:nvSpPr>
        <p:spPr>
          <a:xfrm>
            <a:off x="1562100" y="0"/>
            <a:ext cx="6024563" cy="838200"/>
          </a:xfrm>
        </p:spPr>
        <p:txBody>
          <a:bodyPr/>
          <a:lstStyle>
            <a:lvl1pPr>
              <a:defRPr sz="2800" i="0">
                <a:latin typeface="+mj-lt"/>
              </a:defRPr>
            </a:lvl1pPr>
          </a:lstStyle>
          <a:p>
            <a:r>
              <a:rPr lang="en-US" dirty="0"/>
              <a:t>Click to edit Master title style</a:t>
            </a:r>
          </a:p>
        </p:txBody>
      </p:sp>
    </p:spTree>
    <p:extLst>
      <p:ext uri="{BB962C8B-B14F-4D97-AF65-F5344CB8AC3E}">
        <p14:creationId xmlns:p14="http://schemas.microsoft.com/office/powerpoint/2010/main" val="3760174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62100" y="0"/>
            <a:ext cx="6024563"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228600" y="1379856"/>
            <a:ext cx="8683625" cy="504794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p:txBody>
      </p:sp>
      <p:sp>
        <p:nvSpPr>
          <p:cNvPr id="1053" name="Text Box 29"/>
          <p:cNvSpPr txBox="1">
            <a:spLocks noChangeArrowheads="1"/>
          </p:cNvSpPr>
          <p:nvPr userDrawn="1"/>
        </p:nvSpPr>
        <p:spPr bwMode="blackWhite">
          <a:xfrm>
            <a:off x="8774113" y="6619875"/>
            <a:ext cx="369887" cy="238125"/>
          </a:xfrm>
          <a:prstGeom prst="rect">
            <a:avLst/>
          </a:prstGeom>
          <a:noFill/>
          <a:ln w="9525">
            <a:noFill/>
            <a:miter lim="800000"/>
            <a:headEnd/>
            <a:tailEnd/>
          </a:ln>
          <a:effectLst/>
        </p:spPr>
        <p:txBody>
          <a:bodyPr wrap="none">
            <a:spAutoFit/>
          </a:bodyPr>
          <a:lstStyle/>
          <a:p>
            <a:pPr algn="ctr" eaLnBrk="1" fontAlgn="auto" hangingPunct="1">
              <a:lnSpc>
                <a:spcPct val="80000"/>
              </a:lnSpc>
              <a:spcBef>
                <a:spcPct val="50000"/>
              </a:spcBef>
              <a:spcAft>
                <a:spcPts val="0"/>
              </a:spcAft>
              <a:defRPr/>
            </a:pPr>
            <a:fld id="{0AFB21A6-1D40-4096-A133-8847AE6BD6F8}" type="slidenum">
              <a:rPr lang="en-US" sz="1200" b="1">
                <a:solidFill>
                  <a:srgbClr val="110189"/>
                </a:solidFill>
                <a:latin typeface="Arial"/>
              </a:rPr>
              <a:pPr algn="ctr" eaLnBrk="1" fontAlgn="auto" hangingPunct="1">
                <a:lnSpc>
                  <a:spcPct val="80000"/>
                </a:lnSpc>
                <a:spcBef>
                  <a:spcPct val="50000"/>
                </a:spcBef>
                <a:spcAft>
                  <a:spcPts val="0"/>
                </a:spcAft>
                <a:defRPr/>
              </a:pPr>
              <a:t>‹#›</a:t>
            </a:fld>
            <a:endParaRPr lang="en-US" sz="1200" b="1">
              <a:solidFill>
                <a:srgbClr val="110189"/>
              </a:solidFill>
              <a:latin typeface="Arial"/>
            </a:endParaRPr>
          </a:p>
        </p:txBody>
      </p:sp>
      <p:sp>
        <p:nvSpPr>
          <p:cNvPr id="34" name="Rectangle 62"/>
          <p:cNvSpPr>
            <a:spLocks noChangeArrowheads="1"/>
          </p:cNvSpPr>
          <p:nvPr userDrawn="1"/>
        </p:nvSpPr>
        <p:spPr bwMode="auto">
          <a:xfrm>
            <a:off x="0" y="6629400"/>
            <a:ext cx="8839200" cy="95250"/>
          </a:xfrm>
          <a:prstGeom prst="rect">
            <a:avLst/>
          </a:prstGeom>
          <a:solidFill>
            <a:srgbClr val="000066"/>
          </a:solidFill>
          <a:ln w="19050">
            <a:noFill/>
            <a:miter lim="800000"/>
            <a:headEnd/>
            <a:tailEnd/>
          </a:ln>
          <a:effectLst/>
        </p:spPr>
        <p:txBody>
          <a:bodyPr wrap="none" anchor="ctr"/>
          <a:lstStyle/>
          <a:p>
            <a:pPr algn="ctr" fontAlgn="auto">
              <a:spcBef>
                <a:spcPts val="0"/>
              </a:spcBef>
              <a:spcAft>
                <a:spcPts val="0"/>
              </a:spcAft>
              <a:defRPr/>
            </a:pPr>
            <a:endParaRPr lang="en-US" sz="1800" b="1" i="1" dirty="0">
              <a:solidFill>
                <a:srgbClr val="000000"/>
              </a:solidFill>
              <a:latin typeface="Arial"/>
              <a:cs typeface="Times New Roman" pitchFamily="18" charset="0"/>
            </a:endParaRPr>
          </a:p>
        </p:txBody>
      </p:sp>
      <p:sp>
        <p:nvSpPr>
          <p:cNvPr id="37" name="Rectangle 61"/>
          <p:cNvSpPr>
            <a:spLocks noChangeArrowheads="1"/>
          </p:cNvSpPr>
          <p:nvPr userDrawn="1"/>
        </p:nvSpPr>
        <p:spPr bwMode="auto">
          <a:xfrm>
            <a:off x="0" y="6781800"/>
            <a:ext cx="9144000" cy="76200"/>
          </a:xfrm>
          <a:prstGeom prst="rect">
            <a:avLst/>
          </a:prstGeom>
          <a:gradFill rotWithShape="1">
            <a:gsLst>
              <a:gs pos="0">
                <a:srgbClr val="FFCC00">
                  <a:gamma/>
                  <a:shade val="46275"/>
                  <a:invGamma/>
                </a:srgbClr>
              </a:gs>
              <a:gs pos="50000">
                <a:srgbClr val="FFCC00"/>
              </a:gs>
              <a:gs pos="100000">
                <a:srgbClr val="FFCC00">
                  <a:gamma/>
                  <a:shade val="46275"/>
                  <a:invGamma/>
                </a:srgbClr>
              </a:gs>
            </a:gsLst>
            <a:lin ang="2700000" scaled="1"/>
          </a:gradFill>
          <a:ln w="19050">
            <a:noFill/>
            <a:miter lim="800000"/>
            <a:headEnd/>
            <a:tailEnd/>
          </a:ln>
          <a:effectLst/>
        </p:spPr>
        <p:txBody>
          <a:bodyPr wrap="none" anchor="ctr"/>
          <a:lstStyle/>
          <a:p>
            <a:pPr algn="ctr" fontAlgn="auto">
              <a:spcBef>
                <a:spcPts val="0"/>
              </a:spcBef>
              <a:spcAft>
                <a:spcPts val="0"/>
              </a:spcAft>
              <a:defRPr/>
            </a:pPr>
            <a:endParaRPr lang="en-US" sz="1800" b="1" i="1" dirty="0">
              <a:solidFill>
                <a:srgbClr val="000000"/>
              </a:solidFill>
              <a:latin typeface="Arial"/>
              <a:cs typeface="Times New Roman" pitchFamily="18" charset="0"/>
            </a:endParaRPr>
          </a:p>
        </p:txBody>
      </p:sp>
      <p:sp>
        <p:nvSpPr>
          <p:cNvPr id="38" name="Rectangle 63"/>
          <p:cNvSpPr>
            <a:spLocks noChangeArrowheads="1"/>
          </p:cNvSpPr>
          <p:nvPr userDrawn="1"/>
        </p:nvSpPr>
        <p:spPr bwMode="auto">
          <a:xfrm>
            <a:off x="0" y="1027113"/>
            <a:ext cx="9144000" cy="95250"/>
          </a:xfrm>
          <a:prstGeom prst="rect">
            <a:avLst/>
          </a:prstGeom>
          <a:solidFill>
            <a:srgbClr val="000066"/>
          </a:solidFill>
          <a:ln w="19050">
            <a:noFill/>
            <a:miter lim="800000"/>
            <a:headEnd/>
            <a:tailEnd/>
          </a:ln>
          <a:effectLst/>
        </p:spPr>
        <p:txBody>
          <a:bodyPr wrap="none" anchor="ctr"/>
          <a:lstStyle/>
          <a:p>
            <a:pPr algn="ctr" fontAlgn="auto">
              <a:spcBef>
                <a:spcPts val="0"/>
              </a:spcBef>
              <a:spcAft>
                <a:spcPts val="0"/>
              </a:spcAft>
              <a:defRPr/>
            </a:pPr>
            <a:endParaRPr lang="en-US" sz="1800" b="1" i="1" dirty="0">
              <a:solidFill>
                <a:srgbClr val="000000"/>
              </a:solidFill>
              <a:latin typeface="Arial"/>
              <a:cs typeface="Times New Roman" pitchFamily="18" charset="0"/>
            </a:endParaRPr>
          </a:p>
        </p:txBody>
      </p:sp>
      <p:sp>
        <p:nvSpPr>
          <p:cNvPr id="39" name="Rectangle 64"/>
          <p:cNvSpPr>
            <a:spLocks noChangeArrowheads="1"/>
          </p:cNvSpPr>
          <p:nvPr userDrawn="1"/>
        </p:nvSpPr>
        <p:spPr bwMode="auto">
          <a:xfrm>
            <a:off x="0" y="1179513"/>
            <a:ext cx="9144000" cy="76200"/>
          </a:xfrm>
          <a:prstGeom prst="rect">
            <a:avLst/>
          </a:prstGeom>
          <a:gradFill rotWithShape="1">
            <a:gsLst>
              <a:gs pos="0">
                <a:srgbClr val="FFCC00">
                  <a:gamma/>
                  <a:shade val="46275"/>
                  <a:invGamma/>
                </a:srgbClr>
              </a:gs>
              <a:gs pos="50000">
                <a:srgbClr val="FFCC00"/>
              </a:gs>
              <a:gs pos="100000">
                <a:srgbClr val="FFCC00">
                  <a:gamma/>
                  <a:shade val="46275"/>
                  <a:invGamma/>
                </a:srgbClr>
              </a:gs>
            </a:gsLst>
            <a:lin ang="2700000" scaled="1"/>
          </a:gradFill>
          <a:ln w="19050" algn="ctr">
            <a:noFill/>
            <a:miter lim="800000"/>
            <a:headEnd/>
            <a:tailEnd/>
          </a:ln>
          <a:effectLst/>
        </p:spPr>
        <p:txBody>
          <a:bodyPr wrap="none" anchor="ctr"/>
          <a:lstStyle/>
          <a:p>
            <a:pPr algn="ctr" fontAlgn="auto">
              <a:spcBef>
                <a:spcPts val="0"/>
              </a:spcBef>
              <a:spcAft>
                <a:spcPts val="0"/>
              </a:spcAft>
              <a:defRPr/>
            </a:pPr>
            <a:endParaRPr lang="en-US" sz="1800" b="1" i="1" dirty="0">
              <a:solidFill>
                <a:srgbClr val="000000"/>
              </a:solidFill>
              <a:latin typeface="Arial"/>
              <a:cs typeface="Times New Roman" pitchFamily="18" charset="0"/>
            </a:endParaRPr>
          </a:p>
        </p:txBody>
      </p:sp>
    </p:spTree>
    <p:extLst>
      <p:ext uri="{BB962C8B-B14F-4D97-AF65-F5344CB8AC3E}">
        <p14:creationId xmlns:p14="http://schemas.microsoft.com/office/powerpoint/2010/main" val="18776311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Lst>
  <p:txStyles>
    <p:titleStyle>
      <a:lvl1pPr algn="ctr" rtl="0" eaLnBrk="0" fontAlgn="base" hangingPunct="0">
        <a:spcBef>
          <a:spcPct val="0"/>
        </a:spcBef>
        <a:spcAft>
          <a:spcPct val="0"/>
        </a:spcAft>
        <a:defRPr sz="2800" b="1">
          <a:solidFill>
            <a:schemeClr val="tx2"/>
          </a:solidFill>
          <a:latin typeface="+mj-lt"/>
          <a:ea typeface="+mj-ea"/>
          <a:cs typeface="+mj-cs"/>
        </a:defRPr>
      </a:lvl1pPr>
      <a:lvl2pPr algn="ctr" rtl="0" eaLnBrk="0" fontAlgn="base" hangingPunct="0">
        <a:spcBef>
          <a:spcPct val="0"/>
        </a:spcBef>
        <a:spcAft>
          <a:spcPct val="0"/>
        </a:spcAft>
        <a:defRPr sz="2800" b="1">
          <a:solidFill>
            <a:schemeClr val="tx2"/>
          </a:solidFill>
          <a:latin typeface="Arial" charset="0"/>
          <a:cs typeface="Times New Roman" pitchFamily="18" charset="0"/>
        </a:defRPr>
      </a:lvl2pPr>
      <a:lvl3pPr algn="ctr" rtl="0" eaLnBrk="0" fontAlgn="base" hangingPunct="0">
        <a:spcBef>
          <a:spcPct val="0"/>
        </a:spcBef>
        <a:spcAft>
          <a:spcPct val="0"/>
        </a:spcAft>
        <a:defRPr sz="2800" b="1">
          <a:solidFill>
            <a:schemeClr val="tx2"/>
          </a:solidFill>
          <a:latin typeface="Arial" charset="0"/>
          <a:cs typeface="Times New Roman" pitchFamily="18" charset="0"/>
        </a:defRPr>
      </a:lvl3pPr>
      <a:lvl4pPr algn="ctr" rtl="0" eaLnBrk="0" fontAlgn="base" hangingPunct="0">
        <a:spcBef>
          <a:spcPct val="0"/>
        </a:spcBef>
        <a:spcAft>
          <a:spcPct val="0"/>
        </a:spcAft>
        <a:defRPr sz="2800" b="1">
          <a:solidFill>
            <a:schemeClr val="tx2"/>
          </a:solidFill>
          <a:latin typeface="Arial" charset="0"/>
          <a:cs typeface="Times New Roman" pitchFamily="18" charset="0"/>
        </a:defRPr>
      </a:lvl4pPr>
      <a:lvl5pPr algn="ctr" rtl="0" eaLnBrk="0" fontAlgn="base" hangingPunct="0">
        <a:spcBef>
          <a:spcPct val="0"/>
        </a:spcBef>
        <a:spcAft>
          <a:spcPct val="0"/>
        </a:spcAft>
        <a:defRPr sz="2800" b="1">
          <a:solidFill>
            <a:schemeClr val="tx2"/>
          </a:solidFill>
          <a:latin typeface="Arial" charset="0"/>
          <a:cs typeface="Times New Roman" pitchFamily="18" charset="0"/>
        </a:defRPr>
      </a:lvl5pPr>
      <a:lvl6pPr marL="457200" algn="ctr" rtl="0" fontAlgn="base">
        <a:spcBef>
          <a:spcPct val="0"/>
        </a:spcBef>
        <a:spcAft>
          <a:spcPct val="0"/>
        </a:spcAft>
        <a:defRPr sz="3200" b="1" i="1">
          <a:solidFill>
            <a:schemeClr val="tx2"/>
          </a:solidFill>
          <a:latin typeface="Times New Roman" pitchFamily="18" charset="0"/>
          <a:cs typeface="Times New Roman" pitchFamily="18" charset="0"/>
        </a:defRPr>
      </a:lvl6pPr>
      <a:lvl7pPr marL="914400" algn="ctr" rtl="0" fontAlgn="base">
        <a:spcBef>
          <a:spcPct val="0"/>
        </a:spcBef>
        <a:spcAft>
          <a:spcPct val="0"/>
        </a:spcAft>
        <a:defRPr sz="3200" b="1" i="1">
          <a:solidFill>
            <a:schemeClr val="tx2"/>
          </a:solidFill>
          <a:latin typeface="Times New Roman" pitchFamily="18" charset="0"/>
          <a:cs typeface="Times New Roman" pitchFamily="18" charset="0"/>
        </a:defRPr>
      </a:lvl7pPr>
      <a:lvl8pPr marL="1371600" algn="ctr" rtl="0" fontAlgn="base">
        <a:spcBef>
          <a:spcPct val="0"/>
        </a:spcBef>
        <a:spcAft>
          <a:spcPct val="0"/>
        </a:spcAft>
        <a:defRPr sz="3200" b="1" i="1">
          <a:solidFill>
            <a:schemeClr val="tx2"/>
          </a:solidFill>
          <a:latin typeface="Times New Roman" pitchFamily="18" charset="0"/>
          <a:cs typeface="Times New Roman" pitchFamily="18" charset="0"/>
        </a:defRPr>
      </a:lvl8pPr>
      <a:lvl9pPr marL="1828800" algn="ctr" rtl="0" fontAlgn="base">
        <a:spcBef>
          <a:spcPct val="0"/>
        </a:spcBef>
        <a:spcAft>
          <a:spcPct val="0"/>
        </a:spcAft>
        <a:defRPr sz="3200" b="1" i="1">
          <a:solidFill>
            <a:schemeClr val="tx2"/>
          </a:solidFill>
          <a:latin typeface="Times New Roman" pitchFamily="18" charset="0"/>
          <a:cs typeface="Times New Roman" pitchFamily="18" charset="0"/>
        </a:defRPr>
      </a:lvl9pPr>
    </p:titleStyle>
    <p:bodyStyle>
      <a:lvl1pPr marL="231775" indent="-231775" algn="l" rtl="0" eaLnBrk="0" fontAlgn="base" hangingPunct="0">
        <a:spcBef>
          <a:spcPct val="20000"/>
        </a:spcBef>
        <a:spcAft>
          <a:spcPct val="0"/>
        </a:spcAft>
        <a:buChar char="•"/>
        <a:defRPr b="1">
          <a:solidFill>
            <a:schemeClr val="tx1"/>
          </a:solidFill>
          <a:latin typeface="+mn-lt"/>
          <a:ea typeface="+mn-ea"/>
          <a:cs typeface="+mn-cs"/>
        </a:defRPr>
      </a:lvl1pPr>
      <a:lvl2pPr marL="682625" indent="-225425" algn="l" rtl="0" eaLnBrk="0" fontAlgn="base" hangingPunct="0">
        <a:spcBef>
          <a:spcPct val="20000"/>
        </a:spcBef>
        <a:spcAft>
          <a:spcPct val="0"/>
        </a:spcAft>
        <a:buChar char="–"/>
        <a:defRPr sz="1600" b="1">
          <a:solidFill>
            <a:schemeClr val="tx1"/>
          </a:solidFill>
          <a:latin typeface="+mn-lt"/>
          <a:cs typeface="+mn-cs"/>
        </a:defRPr>
      </a:lvl2pPr>
      <a:lvl3pPr marL="1143000" indent="-228600" algn="l" rtl="0" eaLnBrk="0" fontAlgn="base" hangingPunct="0">
        <a:spcBef>
          <a:spcPct val="20000"/>
        </a:spcBef>
        <a:spcAft>
          <a:spcPct val="0"/>
        </a:spcAft>
        <a:buChar char="•"/>
        <a:defRPr sz="1400" b="1">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5151" y="4793159"/>
            <a:ext cx="8839200" cy="769441"/>
          </a:xfrm>
          <a:prstGeom prst="rect">
            <a:avLst/>
          </a:prstGeom>
        </p:spPr>
        <p:txBody>
          <a:bodyPr wrap="square">
            <a:spAutoFit/>
          </a:bodyPr>
          <a:lstStyle/>
          <a:p>
            <a:pPr algn="ctr"/>
            <a:r>
              <a:rPr lang="en-US" sz="2400" b="1" dirty="0">
                <a:solidFill>
                  <a:schemeClr val="tx2"/>
                </a:solidFill>
                <a:latin typeface="+mj-lt"/>
              </a:rPr>
              <a:t>Operations Security (OPSEC) Annual Training</a:t>
            </a:r>
          </a:p>
          <a:p>
            <a:pPr algn="ctr"/>
            <a:endParaRPr lang="en-US" sz="2000" b="1" dirty="0">
              <a:solidFill>
                <a:schemeClr val="tx2"/>
              </a:solidFill>
              <a:latin typeface="+mj-lt"/>
            </a:endParaRPr>
          </a:p>
        </p:txBody>
      </p:sp>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30932" y="1659077"/>
            <a:ext cx="3047637" cy="288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39969391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ln>
            <a:noFill/>
          </a:ln>
        </p:spPr>
        <p:txBody>
          <a:bodyPr/>
          <a:lstStyle/>
          <a:p>
            <a:pPr lvl="0"/>
            <a:r>
              <a:rPr lang="en-US" sz="2000" dirty="0">
                <a:solidFill>
                  <a:schemeClr val="tx2"/>
                </a:solidFill>
              </a:rPr>
              <a:t>An adversary must have intent and capability to undertake any action detrimental to the success of our activities or operations.</a:t>
            </a:r>
          </a:p>
          <a:p>
            <a:r>
              <a:rPr lang="en-US" sz="2000" dirty="0">
                <a:solidFill>
                  <a:schemeClr val="tx2"/>
                </a:solidFill>
              </a:rPr>
              <a:t>Common collection methods / capabilities: </a:t>
            </a:r>
          </a:p>
          <a:p>
            <a:pPr lvl="1"/>
            <a:r>
              <a:rPr lang="en-US" sz="1800" dirty="0">
                <a:solidFill>
                  <a:schemeClr val="tx2"/>
                </a:solidFill>
              </a:rPr>
              <a:t>Open source or Publically Available Information (PAI)</a:t>
            </a:r>
          </a:p>
          <a:p>
            <a:pPr lvl="2"/>
            <a:r>
              <a:rPr lang="en-US" sz="1600" dirty="0">
                <a:solidFill>
                  <a:schemeClr val="tx2"/>
                </a:solidFill>
              </a:rPr>
              <a:t>Data aggregation from multiple sources</a:t>
            </a:r>
          </a:p>
          <a:p>
            <a:pPr lvl="2"/>
            <a:r>
              <a:rPr lang="en-US" sz="1600" dirty="0">
                <a:solidFill>
                  <a:schemeClr val="tx2"/>
                </a:solidFill>
              </a:rPr>
              <a:t>Ubiquitous Technical Surveillance (UTS). The widespread collection of data through visual, imagery electronic communications, financial transactions, domestic and overseas travel and online presence.</a:t>
            </a:r>
          </a:p>
          <a:p>
            <a:pPr lvl="1"/>
            <a:r>
              <a:rPr lang="en-US" sz="1800" dirty="0">
                <a:solidFill>
                  <a:schemeClr val="tx2"/>
                </a:solidFill>
              </a:rPr>
              <a:t>Human Intelligence (face-to-face and on-line interaction)</a:t>
            </a:r>
          </a:p>
          <a:p>
            <a:pPr lvl="1"/>
            <a:r>
              <a:rPr lang="en-US" sz="1800" dirty="0">
                <a:solidFill>
                  <a:schemeClr val="tx2"/>
                </a:solidFill>
              </a:rPr>
              <a:t>Signals Intelligence (collection of electronic signals)</a:t>
            </a:r>
          </a:p>
          <a:p>
            <a:pPr lvl="1"/>
            <a:r>
              <a:rPr lang="en-US" sz="1800" dirty="0">
                <a:solidFill>
                  <a:schemeClr val="tx2"/>
                </a:solidFill>
              </a:rPr>
              <a:t>Geospatial Intelligence (overhead or satellite)</a:t>
            </a:r>
          </a:p>
          <a:p>
            <a:pPr lvl="1"/>
            <a:r>
              <a:rPr lang="en-US" sz="1800" dirty="0">
                <a:solidFill>
                  <a:schemeClr val="tx2"/>
                </a:solidFill>
              </a:rPr>
              <a:t>Measures and Signatures Intelligence (technically derived signatures)</a:t>
            </a:r>
          </a:p>
          <a:p>
            <a:pPr lvl="0">
              <a:spcAft>
                <a:spcPts val="600"/>
              </a:spcAft>
            </a:pPr>
            <a:endParaRPr lang="en-US" sz="2000" dirty="0"/>
          </a:p>
          <a:p>
            <a:pPr lvl="0">
              <a:spcAft>
                <a:spcPts val="600"/>
              </a:spcAft>
            </a:pPr>
            <a:endParaRPr lang="en-US" sz="2000" dirty="0"/>
          </a:p>
        </p:txBody>
      </p:sp>
      <p:sp>
        <p:nvSpPr>
          <p:cNvPr id="2" name="Title 1"/>
          <p:cNvSpPr>
            <a:spLocks noGrp="1"/>
          </p:cNvSpPr>
          <p:nvPr>
            <p:ph type="title"/>
          </p:nvPr>
        </p:nvSpPr>
        <p:spPr/>
        <p:txBody>
          <a:bodyPr/>
          <a:lstStyle/>
          <a:p>
            <a:r>
              <a:rPr lang="en-US" dirty="0"/>
              <a:t>Threat or Adversary</a:t>
            </a:r>
          </a:p>
        </p:txBody>
      </p:sp>
      <p:sp>
        <p:nvSpPr>
          <p:cNvPr id="4" name="Subtitle 3"/>
          <p:cNvSpPr txBox="1">
            <a:spLocks/>
          </p:cNvSpPr>
          <p:nvPr/>
        </p:nvSpPr>
        <p:spPr bwMode="auto">
          <a:xfrm>
            <a:off x="915987" y="5715000"/>
            <a:ext cx="7315200" cy="685800"/>
          </a:xfrm>
          <a:prstGeom prst="rect">
            <a:avLst/>
          </a:prstGeom>
          <a:solidFill>
            <a:srgbClr val="FFFF00"/>
          </a:solidFill>
          <a:ln w="28575">
            <a:solidFill>
              <a:schemeClr val="tx1"/>
            </a:solidFill>
            <a:miter lim="800000"/>
            <a:headEnd/>
            <a:tailEnd/>
          </a:ln>
        </p:spPr>
        <p:txBody>
          <a:bodyPr vert="horz" wrap="square" lIns="91440" tIns="45720" rIns="91440" bIns="45720" numCol="1" anchor="ctr" anchorCtr="0" compatLnSpc="1">
            <a:prstTxWarp prst="textNoShape">
              <a:avLst/>
            </a:prstTxWarp>
          </a:bodyPr>
          <a:lstStyle>
            <a:lvl1pPr marL="231775" indent="-231775" algn="l" rtl="0" eaLnBrk="0" fontAlgn="base" hangingPunct="0">
              <a:spcBef>
                <a:spcPct val="20000"/>
              </a:spcBef>
              <a:spcAft>
                <a:spcPct val="0"/>
              </a:spcAft>
              <a:buChar char="•"/>
              <a:defRPr b="1">
                <a:solidFill>
                  <a:schemeClr val="tx1"/>
                </a:solidFill>
                <a:latin typeface="+mn-lt"/>
                <a:ea typeface="+mn-ea"/>
                <a:cs typeface="+mn-cs"/>
              </a:defRPr>
            </a:lvl1pPr>
            <a:lvl2pPr marL="682625" indent="-225425" algn="l" rtl="0" eaLnBrk="0" fontAlgn="base" hangingPunct="0">
              <a:spcBef>
                <a:spcPct val="20000"/>
              </a:spcBef>
              <a:spcAft>
                <a:spcPct val="0"/>
              </a:spcAft>
              <a:buChar char="–"/>
              <a:defRPr sz="1600" b="1">
                <a:solidFill>
                  <a:schemeClr val="tx1"/>
                </a:solidFill>
                <a:latin typeface="+mn-lt"/>
                <a:cs typeface="+mn-cs"/>
              </a:defRPr>
            </a:lvl2pPr>
            <a:lvl3pPr marL="1143000" indent="-228600" algn="l" rtl="0" eaLnBrk="0" fontAlgn="base" hangingPunct="0">
              <a:spcBef>
                <a:spcPct val="20000"/>
              </a:spcBef>
              <a:spcAft>
                <a:spcPct val="0"/>
              </a:spcAft>
              <a:buChar char="•"/>
              <a:defRPr sz="1400" b="1">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lgn="ctr">
              <a:buNone/>
            </a:pPr>
            <a:r>
              <a:rPr lang="en-US" sz="1800" kern="0" dirty="0">
                <a:solidFill>
                  <a:schemeClr val="tx2"/>
                </a:solidFill>
              </a:rPr>
              <a:t>Discuss how Foreign Intelligence Entities (FIE’s) are always collecting against DoD entities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a:solidFill>
                  <a:schemeClr val="tx2"/>
                </a:solidFill>
              </a:rPr>
              <a:t>Operational aspects, critical information and indicators.</a:t>
            </a:r>
          </a:p>
          <a:p>
            <a:r>
              <a:rPr lang="en-US" dirty="0">
                <a:solidFill>
                  <a:schemeClr val="tx2"/>
                </a:solidFill>
              </a:rPr>
              <a:t>Present, future or sensitive operations:</a:t>
            </a:r>
          </a:p>
          <a:p>
            <a:pPr lvl="1"/>
            <a:r>
              <a:rPr lang="en-US" dirty="0">
                <a:solidFill>
                  <a:schemeClr val="tx2"/>
                </a:solidFill>
              </a:rPr>
              <a:t>Times of operational events</a:t>
            </a:r>
          </a:p>
          <a:p>
            <a:pPr lvl="1"/>
            <a:r>
              <a:rPr lang="en-US" dirty="0">
                <a:solidFill>
                  <a:schemeClr val="tx2"/>
                </a:solidFill>
              </a:rPr>
              <a:t>Participating units</a:t>
            </a:r>
          </a:p>
          <a:p>
            <a:pPr lvl="1"/>
            <a:r>
              <a:rPr lang="en-US" dirty="0">
                <a:solidFill>
                  <a:schemeClr val="tx2"/>
                </a:solidFill>
              </a:rPr>
              <a:t>Projected locations</a:t>
            </a:r>
          </a:p>
          <a:p>
            <a:r>
              <a:rPr lang="en-US" dirty="0">
                <a:solidFill>
                  <a:schemeClr val="tx2"/>
                </a:solidFill>
              </a:rPr>
              <a:t>Information about military facilities:</a:t>
            </a:r>
          </a:p>
          <a:p>
            <a:pPr lvl="1"/>
            <a:r>
              <a:rPr lang="en-US" dirty="0">
                <a:solidFill>
                  <a:schemeClr val="tx2"/>
                </a:solidFill>
              </a:rPr>
              <a:t>Critical Infrastructure details</a:t>
            </a:r>
          </a:p>
          <a:p>
            <a:pPr lvl="1"/>
            <a:r>
              <a:rPr lang="en-US" dirty="0">
                <a:solidFill>
                  <a:schemeClr val="tx2"/>
                </a:solidFill>
              </a:rPr>
              <a:t>Sensitive activities</a:t>
            </a:r>
          </a:p>
          <a:p>
            <a:pPr lvl="1"/>
            <a:r>
              <a:rPr lang="en-US" dirty="0">
                <a:solidFill>
                  <a:schemeClr val="tx2"/>
                </a:solidFill>
              </a:rPr>
              <a:t>Specific dates and times of operations</a:t>
            </a:r>
          </a:p>
          <a:p>
            <a:r>
              <a:rPr lang="en-US" dirty="0">
                <a:solidFill>
                  <a:schemeClr val="tx2"/>
                </a:solidFill>
              </a:rPr>
              <a:t>Technology:</a:t>
            </a:r>
          </a:p>
          <a:p>
            <a:pPr lvl="1"/>
            <a:r>
              <a:rPr lang="en-US" dirty="0">
                <a:solidFill>
                  <a:schemeClr val="tx2"/>
                </a:solidFill>
              </a:rPr>
              <a:t>Newly developed and tested</a:t>
            </a:r>
          </a:p>
          <a:p>
            <a:pPr lvl="1"/>
            <a:r>
              <a:rPr lang="en-US" dirty="0">
                <a:solidFill>
                  <a:schemeClr val="tx2"/>
                </a:solidFill>
              </a:rPr>
              <a:t>Capabilities and limitations</a:t>
            </a:r>
          </a:p>
          <a:p>
            <a:pPr marL="0" indent="0">
              <a:buNone/>
            </a:pPr>
            <a:endParaRPr lang="en-US" sz="2000" dirty="0"/>
          </a:p>
        </p:txBody>
      </p:sp>
      <p:sp>
        <p:nvSpPr>
          <p:cNvPr id="2" name="Title 1"/>
          <p:cNvSpPr>
            <a:spLocks noGrp="1"/>
          </p:cNvSpPr>
          <p:nvPr>
            <p:ph type="title"/>
          </p:nvPr>
        </p:nvSpPr>
        <p:spPr/>
        <p:txBody>
          <a:bodyPr/>
          <a:lstStyle/>
          <a:p>
            <a:r>
              <a:rPr lang="en-US" dirty="0"/>
              <a:t>What are adversaries looking for?</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86400" y="2514600"/>
            <a:ext cx="3155577" cy="2438400"/>
          </a:xfrm>
          <a:prstGeom prst="rect">
            <a:avLst/>
          </a:prstGeom>
        </p:spPr>
      </p:pic>
      <p:sp>
        <p:nvSpPr>
          <p:cNvPr id="6" name="Subtitle 3">
            <a:extLst>
              <a:ext uri="{FF2B5EF4-FFF2-40B4-BE49-F238E27FC236}">
                <a16:creationId xmlns:a16="http://schemas.microsoft.com/office/drawing/2014/main" id="{0A3200D6-EC9F-4DEE-8553-4C0C5F829B7C}"/>
              </a:ext>
            </a:extLst>
          </p:cNvPr>
          <p:cNvSpPr txBox="1">
            <a:spLocks/>
          </p:cNvSpPr>
          <p:nvPr/>
        </p:nvSpPr>
        <p:spPr bwMode="auto">
          <a:xfrm>
            <a:off x="914400" y="5665304"/>
            <a:ext cx="7315200" cy="723900"/>
          </a:xfrm>
          <a:prstGeom prst="rect">
            <a:avLst/>
          </a:prstGeom>
          <a:solidFill>
            <a:srgbClr val="FFFF00"/>
          </a:solidFill>
          <a:ln w="28575">
            <a:solidFill>
              <a:schemeClr val="tx1"/>
            </a:solidFill>
            <a:miter lim="800000"/>
            <a:headEnd/>
            <a:tailEnd/>
          </a:ln>
        </p:spPr>
        <p:txBody>
          <a:bodyPr vert="horz" wrap="square" lIns="91440" tIns="45720" rIns="91440" bIns="45720" numCol="1" anchor="ctr" anchorCtr="0" compatLnSpc="1">
            <a:prstTxWarp prst="textNoShape">
              <a:avLst/>
            </a:prstTxWarp>
          </a:bodyPr>
          <a:lstStyle>
            <a:lvl1pPr marL="231775" indent="-231775" algn="l" rtl="0" eaLnBrk="0" fontAlgn="base" hangingPunct="0">
              <a:spcBef>
                <a:spcPct val="20000"/>
              </a:spcBef>
              <a:spcAft>
                <a:spcPct val="0"/>
              </a:spcAft>
              <a:buChar char="•"/>
              <a:defRPr b="1">
                <a:solidFill>
                  <a:schemeClr val="tx1"/>
                </a:solidFill>
                <a:latin typeface="+mn-lt"/>
                <a:ea typeface="+mn-ea"/>
                <a:cs typeface="+mn-cs"/>
              </a:defRPr>
            </a:lvl1pPr>
            <a:lvl2pPr marL="682625" indent="-225425" algn="l" rtl="0" eaLnBrk="0" fontAlgn="base" hangingPunct="0">
              <a:spcBef>
                <a:spcPct val="20000"/>
              </a:spcBef>
              <a:spcAft>
                <a:spcPct val="0"/>
              </a:spcAft>
              <a:buChar char="–"/>
              <a:defRPr sz="1600" b="1">
                <a:solidFill>
                  <a:schemeClr val="tx1"/>
                </a:solidFill>
                <a:latin typeface="+mn-lt"/>
                <a:cs typeface="+mn-cs"/>
              </a:defRPr>
            </a:lvl2pPr>
            <a:lvl3pPr marL="1143000" indent="-228600" algn="l" rtl="0" eaLnBrk="0" fontAlgn="base" hangingPunct="0">
              <a:spcBef>
                <a:spcPct val="20000"/>
              </a:spcBef>
              <a:spcAft>
                <a:spcPct val="0"/>
              </a:spcAft>
              <a:buChar char="•"/>
              <a:defRPr sz="1400" b="1">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lgn="ctr">
              <a:buNone/>
            </a:pPr>
            <a:r>
              <a:rPr lang="en-US" sz="1800" kern="0" dirty="0">
                <a:solidFill>
                  <a:schemeClr val="tx2"/>
                </a:solidFill>
              </a:rPr>
              <a:t>You may choose to discuss how and where to obtain threat information for your location or command.</a:t>
            </a:r>
          </a:p>
        </p:txBody>
      </p:sp>
    </p:spTree>
    <p:extLst>
      <p:ext uri="{BB962C8B-B14F-4D97-AF65-F5344CB8AC3E}">
        <p14:creationId xmlns:p14="http://schemas.microsoft.com/office/powerpoint/2010/main" val="38452329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solidFill>
                  <a:schemeClr val="tx2"/>
                </a:solidFill>
              </a:rPr>
              <a:t>Is a weakness an adversary can exploit to gain our critical information.</a:t>
            </a:r>
          </a:p>
          <a:p>
            <a:r>
              <a:rPr lang="en-US" dirty="0">
                <a:solidFill>
                  <a:schemeClr val="tx2"/>
                </a:solidFill>
              </a:rPr>
              <a:t>Anything that makes our critical information susceptible to intel collection.</a:t>
            </a:r>
          </a:p>
          <a:p>
            <a:r>
              <a:rPr lang="en-US" dirty="0">
                <a:solidFill>
                  <a:schemeClr val="tx2"/>
                </a:solidFill>
              </a:rPr>
              <a:t>Common vulnerabilities include:</a:t>
            </a:r>
          </a:p>
          <a:p>
            <a:pPr lvl="1"/>
            <a:r>
              <a:rPr lang="en-US" dirty="0">
                <a:solidFill>
                  <a:schemeClr val="tx2"/>
                </a:solidFill>
              </a:rPr>
              <a:t>Lack of awareness on our part (everything we do is important) </a:t>
            </a:r>
          </a:p>
          <a:p>
            <a:pPr lvl="1"/>
            <a:r>
              <a:rPr lang="en-US" dirty="0">
                <a:solidFill>
                  <a:schemeClr val="tx2"/>
                </a:solidFill>
              </a:rPr>
              <a:t>Poor policy enforcement (lack of shred or electronic device policies)</a:t>
            </a:r>
          </a:p>
          <a:p>
            <a:pPr lvl="1"/>
            <a:r>
              <a:rPr lang="en-US" dirty="0">
                <a:solidFill>
                  <a:schemeClr val="tx2"/>
                </a:solidFill>
              </a:rPr>
              <a:t>Unsecure communications (are almost always being monitored)</a:t>
            </a:r>
          </a:p>
          <a:p>
            <a:pPr lvl="1"/>
            <a:r>
              <a:rPr lang="en-US" dirty="0">
                <a:solidFill>
                  <a:schemeClr val="tx2"/>
                </a:solidFill>
              </a:rPr>
              <a:t>Social engineering (in-person or on-line interaction with collectors)</a:t>
            </a:r>
          </a:p>
          <a:p>
            <a:pPr lvl="1"/>
            <a:r>
              <a:rPr lang="en-US" dirty="0">
                <a:solidFill>
                  <a:schemeClr val="tx2"/>
                </a:solidFill>
              </a:rPr>
              <a:t>Printed or recycled paper not shredded or reviewed for critical information</a:t>
            </a:r>
          </a:p>
          <a:p>
            <a:pPr lvl="1"/>
            <a:r>
              <a:rPr lang="en-US" dirty="0">
                <a:solidFill>
                  <a:schemeClr val="tx2"/>
                </a:solidFill>
              </a:rPr>
              <a:t>Our own predictable actions, patterns or routines</a:t>
            </a:r>
          </a:p>
          <a:p>
            <a:pPr lvl="1"/>
            <a:r>
              <a:rPr lang="en-US" dirty="0">
                <a:solidFill>
                  <a:schemeClr val="tx2"/>
                </a:solidFill>
              </a:rPr>
              <a:t>Geo-location devices in operational areas </a:t>
            </a:r>
          </a:p>
          <a:p>
            <a:pPr lvl="1"/>
            <a:r>
              <a:rPr lang="en-US" dirty="0">
                <a:solidFill>
                  <a:schemeClr val="tx2"/>
                </a:solidFill>
              </a:rPr>
              <a:t>Use of unapproved commercial applications for official business </a:t>
            </a:r>
          </a:p>
          <a:p>
            <a:pPr lvl="1"/>
            <a:r>
              <a:rPr lang="en-US" dirty="0">
                <a:solidFill>
                  <a:schemeClr val="tx2"/>
                </a:solidFill>
              </a:rPr>
              <a:t>Social media posts revealing too much information </a:t>
            </a:r>
          </a:p>
          <a:p>
            <a:pPr marL="457200" lvl="1" indent="0">
              <a:buNone/>
            </a:pPr>
            <a:endParaRPr lang="en-US" dirty="0">
              <a:solidFill>
                <a:srgbClr val="FF0000"/>
              </a:solidFill>
            </a:endParaRPr>
          </a:p>
          <a:p>
            <a:pPr lvl="1"/>
            <a:endParaRPr lang="en-US" dirty="0"/>
          </a:p>
        </p:txBody>
      </p:sp>
      <p:sp>
        <p:nvSpPr>
          <p:cNvPr id="2" name="Title 1"/>
          <p:cNvSpPr>
            <a:spLocks noGrp="1"/>
          </p:cNvSpPr>
          <p:nvPr>
            <p:ph type="title"/>
          </p:nvPr>
        </p:nvSpPr>
        <p:spPr/>
        <p:txBody>
          <a:bodyPr/>
          <a:lstStyle/>
          <a:p>
            <a:r>
              <a:rPr lang="en-US" dirty="0"/>
              <a:t>Vulnerabilities</a:t>
            </a:r>
          </a:p>
        </p:txBody>
      </p:sp>
      <p:sp>
        <p:nvSpPr>
          <p:cNvPr id="5" name="Subtitle 3">
            <a:extLst>
              <a:ext uri="{FF2B5EF4-FFF2-40B4-BE49-F238E27FC236}">
                <a16:creationId xmlns:a16="http://schemas.microsoft.com/office/drawing/2014/main" id="{EC7E3898-9935-A9D7-2E56-8AD29222A3E2}"/>
              </a:ext>
            </a:extLst>
          </p:cNvPr>
          <p:cNvSpPr txBox="1">
            <a:spLocks/>
          </p:cNvSpPr>
          <p:nvPr/>
        </p:nvSpPr>
        <p:spPr bwMode="auto">
          <a:xfrm>
            <a:off x="914400" y="5665304"/>
            <a:ext cx="7315200" cy="723900"/>
          </a:xfrm>
          <a:prstGeom prst="rect">
            <a:avLst/>
          </a:prstGeom>
          <a:solidFill>
            <a:srgbClr val="FFFF00"/>
          </a:solidFill>
          <a:ln w="28575">
            <a:solidFill>
              <a:schemeClr val="tx1"/>
            </a:solidFill>
            <a:miter lim="800000"/>
            <a:headEnd/>
            <a:tailEnd/>
          </a:ln>
        </p:spPr>
        <p:txBody>
          <a:bodyPr vert="horz" wrap="square" lIns="91440" tIns="45720" rIns="91440" bIns="45720" numCol="1" anchor="ctr" anchorCtr="0" compatLnSpc="1">
            <a:prstTxWarp prst="textNoShape">
              <a:avLst/>
            </a:prstTxWarp>
          </a:bodyPr>
          <a:lstStyle>
            <a:lvl1pPr marL="231775" indent="-231775" algn="l" rtl="0" eaLnBrk="0" fontAlgn="base" hangingPunct="0">
              <a:spcBef>
                <a:spcPct val="20000"/>
              </a:spcBef>
              <a:spcAft>
                <a:spcPct val="0"/>
              </a:spcAft>
              <a:buChar char="•"/>
              <a:defRPr b="1">
                <a:solidFill>
                  <a:schemeClr val="tx1"/>
                </a:solidFill>
                <a:latin typeface="+mn-lt"/>
                <a:ea typeface="+mn-ea"/>
                <a:cs typeface="+mn-cs"/>
              </a:defRPr>
            </a:lvl1pPr>
            <a:lvl2pPr marL="682625" indent="-225425" algn="l" rtl="0" eaLnBrk="0" fontAlgn="base" hangingPunct="0">
              <a:spcBef>
                <a:spcPct val="20000"/>
              </a:spcBef>
              <a:spcAft>
                <a:spcPct val="0"/>
              </a:spcAft>
              <a:buChar char="–"/>
              <a:defRPr sz="1600" b="1">
                <a:solidFill>
                  <a:schemeClr val="tx1"/>
                </a:solidFill>
                <a:latin typeface="+mn-lt"/>
                <a:cs typeface="+mn-cs"/>
              </a:defRPr>
            </a:lvl2pPr>
            <a:lvl3pPr marL="1143000" indent="-228600" algn="l" rtl="0" eaLnBrk="0" fontAlgn="base" hangingPunct="0">
              <a:spcBef>
                <a:spcPct val="20000"/>
              </a:spcBef>
              <a:spcAft>
                <a:spcPct val="0"/>
              </a:spcAft>
              <a:buChar char="•"/>
              <a:defRPr sz="1400" b="1">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lgn="ctr">
              <a:buNone/>
            </a:pPr>
            <a:r>
              <a:rPr lang="en-US" sz="1800" kern="0" dirty="0">
                <a:solidFill>
                  <a:schemeClr val="tx2"/>
                </a:solidFill>
              </a:rPr>
              <a:t>Additional bullets may be needed to relay the vulnerabilities associated with your critical information</a:t>
            </a:r>
          </a:p>
        </p:txBody>
      </p:sp>
    </p:spTree>
    <p:extLst>
      <p:ext uri="{BB962C8B-B14F-4D97-AF65-F5344CB8AC3E}">
        <p14:creationId xmlns:p14="http://schemas.microsoft.com/office/powerpoint/2010/main" val="9075690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231775" lvl="1" indent="-231775">
              <a:buClr>
                <a:schemeClr val="accent2"/>
              </a:buClr>
              <a:buSzPct val="100000"/>
              <a:buFont typeface="Arial" pitchFamily="34" charset="0"/>
              <a:buChar char="•"/>
              <a:defRPr/>
            </a:pPr>
            <a:r>
              <a:rPr lang="en-US" sz="1800" dirty="0">
                <a:solidFill>
                  <a:schemeClr val="tx2"/>
                </a:solidFill>
                <a:ea typeface="+mn-ea"/>
              </a:rPr>
              <a:t>Geotagging: Location / GPS data embedded in photos.</a:t>
            </a:r>
          </a:p>
          <a:p>
            <a:r>
              <a:rPr lang="en-US" dirty="0">
                <a:solidFill>
                  <a:schemeClr val="tx2"/>
                </a:solidFill>
              </a:rPr>
              <a:t>Default feature in most smart phones and digital cameras.</a:t>
            </a:r>
          </a:p>
          <a:p>
            <a:pPr lvl="1"/>
            <a:r>
              <a:rPr lang="en-US" dirty="0">
                <a:solidFill>
                  <a:schemeClr val="tx2"/>
                </a:solidFill>
                <a:ea typeface="+mn-ea"/>
              </a:rPr>
              <a:t>Provides latitude / longitude / altitude</a:t>
            </a:r>
          </a:p>
          <a:p>
            <a:pPr lvl="1"/>
            <a:r>
              <a:rPr lang="en-US" dirty="0">
                <a:solidFill>
                  <a:schemeClr val="tx2"/>
                </a:solidFill>
                <a:ea typeface="+mn-ea"/>
              </a:rPr>
              <a:t>Device details and access to information depending on Terms of Services (</a:t>
            </a:r>
            <a:r>
              <a:rPr lang="en-US" dirty="0" err="1">
                <a:solidFill>
                  <a:schemeClr val="tx2"/>
                </a:solidFill>
                <a:ea typeface="+mn-ea"/>
              </a:rPr>
              <a:t>ToS</a:t>
            </a:r>
            <a:r>
              <a:rPr lang="en-US" dirty="0">
                <a:solidFill>
                  <a:schemeClr val="tx2"/>
                </a:solidFill>
                <a:ea typeface="+mn-ea"/>
              </a:rPr>
              <a:t>) and what you accept </a:t>
            </a:r>
          </a:p>
          <a:p>
            <a:r>
              <a:rPr lang="en-US" dirty="0">
                <a:solidFill>
                  <a:schemeClr val="tx2"/>
                </a:solidFill>
              </a:rPr>
              <a:t>Information can potentially be retrieved from posted digital photos.</a:t>
            </a:r>
          </a:p>
          <a:p>
            <a:r>
              <a:rPr lang="en-US" dirty="0">
                <a:solidFill>
                  <a:schemeClr val="tx2"/>
                </a:solidFill>
              </a:rPr>
              <a:t>Sev</a:t>
            </a:r>
            <a:r>
              <a:rPr lang="en-US" sz="1800" dirty="0">
                <a:solidFill>
                  <a:schemeClr val="tx2"/>
                </a:solidFill>
                <a:ea typeface="+mn-ea"/>
              </a:rPr>
              <a:t>eral “Check-in” features on applications.</a:t>
            </a:r>
          </a:p>
          <a:p>
            <a:r>
              <a:rPr lang="en-US" dirty="0">
                <a:solidFill>
                  <a:schemeClr val="tx2"/>
                </a:solidFill>
              </a:rPr>
              <a:t>Even </a:t>
            </a:r>
            <a:r>
              <a:rPr lang="en-US" sz="1800" dirty="0">
                <a:solidFill>
                  <a:schemeClr val="tx2"/>
                </a:solidFill>
                <a:ea typeface="+mn-ea"/>
              </a:rPr>
              <a:t>when disabled, location data is still saved and may be automatically uploaded when the device is connected.</a:t>
            </a:r>
          </a:p>
          <a:p>
            <a:r>
              <a:rPr lang="en-US" dirty="0">
                <a:solidFill>
                  <a:schemeClr val="tx2"/>
                </a:solidFill>
              </a:rPr>
              <a:t>Per</a:t>
            </a:r>
            <a:r>
              <a:rPr lang="en-US" sz="1800" dirty="0">
                <a:solidFill>
                  <a:schemeClr val="tx2"/>
                </a:solidFill>
                <a:ea typeface="+mn-ea"/>
              </a:rPr>
              <a:t> DEPSECDEF Memo dated 3 Aug 2018, DoD personnel are prohibited from using geolocation features and functionality on both non-government and government-issued devices, applications, and services while in locations designated as operational areas (OAs), unless authorized by Combatant Commanders or their designees after a threat-based OPSEC survey is conducted. </a:t>
            </a:r>
          </a:p>
        </p:txBody>
      </p:sp>
      <p:sp>
        <p:nvSpPr>
          <p:cNvPr id="30722" name="Title 1"/>
          <p:cNvSpPr>
            <a:spLocks noGrp="1"/>
          </p:cNvSpPr>
          <p:nvPr>
            <p:ph type="title"/>
          </p:nvPr>
        </p:nvSpPr>
        <p:spPr/>
        <p:txBody>
          <a:bodyPr/>
          <a:lstStyle/>
          <a:p>
            <a:pPr eaLnBrk="1" hangingPunct="1">
              <a:defRPr/>
            </a:pPr>
            <a:r>
              <a:rPr lang="en-US" dirty="0"/>
              <a:t>Geo-Location Devices</a:t>
            </a:r>
          </a:p>
        </p:txBody>
      </p:sp>
    </p:spTree>
    <p:extLst>
      <p:ext uri="{BB962C8B-B14F-4D97-AF65-F5344CB8AC3E}">
        <p14:creationId xmlns:p14="http://schemas.microsoft.com/office/powerpoint/2010/main" val="8332883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solidFill>
                  <a:schemeClr val="tx2"/>
                </a:solidFill>
              </a:rPr>
              <a:t>Per DODI 8170.01, Do not use non-DoD-controlled electronic messaging services to process non-public DoD information, regardless of the application’s perceived appearance of security (e.g., “private” Instagram accounts, “protected” tweets, “private” Facebook groups, “encrypted” WhatsApp messages)</a:t>
            </a:r>
          </a:p>
          <a:p>
            <a:r>
              <a:rPr lang="en-US" dirty="0">
                <a:solidFill>
                  <a:schemeClr val="tx2"/>
                </a:solidFill>
              </a:rPr>
              <a:t>Use of commercial applications for official Navy business is a constant and growing vulnerability</a:t>
            </a:r>
          </a:p>
          <a:p>
            <a:r>
              <a:rPr lang="en-US" dirty="0">
                <a:solidFill>
                  <a:schemeClr val="tx2"/>
                </a:solidFill>
              </a:rPr>
              <a:t>Just because commercial applications are available, it does not mean they should be used for military business</a:t>
            </a:r>
          </a:p>
          <a:p>
            <a:r>
              <a:rPr lang="en-US" dirty="0">
                <a:solidFill>
                  <a:schemeClr val="tx2"/>
                </a:solidFill>
              </a:rPr>
              <a:t>WhatsApp, Slack, GroupMe, Facebook Messenger and several others, and new ones in the future, are not authorized for military business unless approved by DOD prior to use (currently, there are none authorized to transmit and receive CUI information)</a:t>
            </a:r>
          </a:p>
          <a:p>
            <a:r>
              <a:rPr lang="en-US" dirty="0">
                <a:solidFill>
                  <a:schemeClr val="tx2"/>
                </a:solidFill>
              </a:rPr>
              <a:t>When in doubt, ask your Immediate Senior in Command</a:t>
            </a:r>
          </a:p>
          <a:p>
            <a:endParaRPr lang="en-US" dirty="0"/>
          </a:p>
        </p:txBody>
      </p:sp>
      <p:sp>
        <p:nvSpPr>
          <p:cNvPr id="3" name="Title 2"/>
          <p:cNvSpPr>
            <a:spLocks noGrp="1"/>
          </p:cNvSpPr>
          <p:nvPr>
            <p:ph type="title"/>
          </p:nvPr>
        </p:nvSpPr>
        <p:spPr/>
        <p:txBody>
          <a:bodyPr/>
          <a:lstStyle/>
          <a:p>
            <a:r>
              <a:rPr lang="en-US" dirty="0"/>
              <a:t>Applications (Apps)</a:t>
            </a:r>
          </a:p>
        </p:txBody>
      </p:sp>
    </p:spTree>
    <p:extLst>
      <p:ext uri="{BB962C8B-B14F-4D97-AF65-F5344CB8AC3E}">
        <p14:creationId xmlns:p14="http://schemas.microsoft.com/office/powerpoint/2010/main" val="4033015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solidFill>
                  <a:schemeClr val="tx2"/>
                </a:solidFill>
              </a:rPr>
              <a:t>Social media and information in the PAI space is playing an increasingly important role in U.S. military information operations, because people around the world, including civilian populations, U.S. allies, and adversaries, use </a:t>
            </a:r>
            <a:r>
              <a:rPr lang="en-US" u="sng" dirty="0">
                <a:solidFill>
                  <a:schemeClr val="tx2"/>
                </a:solidFill>
              </a:rPr>
              <a:t>social media and PAI platforms to share and gain information and persuade others</a:t>
            </a:r>
            <a:r>
              <a:rPr lang="en-US" dirty="0">
                <a:solidFill>
                  <a:schemeClr val="tx2"/>
                </a:solidFill>
              </a:rPr>
              <a:t>. </a:t>
            </a:r>
          </a:p>
          <a:p>
            <a:r>
              <a:rPr lang="en-US" dirty="0">
                <a:solidFill>
                  <a:schemeClr val="tx2"/>
                </a:solidFill>
              </a:rPr>
              <a:t>Our adversaries work tirelessly to gain the competitive advantage by accessing sensitive operational and proprietary information on our ships, submarines, aircraft, installations, business processes and our most important asset, our people. </a:t>
            </a:r>
          </a:p>
          <a:p>
            <a:r>
              <a:rPr lang="en-US" dirty="0">
                <a:solidFill>
                  <a:schemeClr val="tx2"/>
                </a:solidFill>
              </a:rPr>
              <a:t>Non-state adversaries have an asymmetric advantage, low cost of entry and the relative operational agility with which they can access and utilize new technologies.</a:t>
            </a:r>
          </a:p>
          <a:p>
            <a:endParaRPr lang="en-US" dirty="0">
              <a:solidFill>
                <a:srgbClr val="000066"/>
              </a:solidFill>
            </a:endParaRPr>
          </a:p>
        </p:txBody>
      </p:sp>
      <p:sp>
        <p:nvSpPr>
          <p:cNvPr id="3" name="Title 2"/>
          <p:cNvSpPr>
            <a:spLocks noGrp="1"/>
          </p:cNvSpPr>
          <p:nvPr>
            <p:ph type="title"/>
          </p:nvPr>
        </p:nvSpPr>
        <p:spPr/>
        <p:txBody>
          <a:bodyPr/>
          <a:lstStyle/>
          <a:p>
            <a:r>
              <a:rPr lang="en-US" dirty="0"/>
              <a:t>Social Media </a:t>
            </a:r>
          </a:p>
        </p:txBody>
      </p:sp>
    </p:spTree>
    <p:extLst>
      <p:ext uri="{BB962C8B-B14F-4D97-AF65-F5344CB8AC3E}">
        <p14:creationId xmlns:p14="http://schemas.microsoft.com/office/powerpoint/2010/main" val="2412078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sz="half" idx="1"/>
          </p:nvPr>
        </p:nvSpPr>
        <p:spPr>
          <a:xfrm>
            <a:off x="228600" y="1295400"/>
            <a:ext cx="4265613" cy="5038725"/>
          </a:xfrm>
        </p:spPr>
        <p:txBody>
          <a:bodyPr/>
          <a:lstStyle/>
          <a:p>
            <a:pPr marL="0" indent="0" algn="ctr">
              <a:buNone/>
            </a:pPr>
            <a:r>
              <a:rPr lang="en-US" u="sng" dirty="0">
                <a:solidFill>
                  <a:schemeClr val="tx2"/>
                </a:solidFill>
              </a:rPr>
              <a:t>Do</a:t>
            </a:r>
            <a:endParaRPr lang="en-US" sz="1800" u="sng" dirty="0">
              <a:solidFill>
                <a:schemeClr val="tx2"/>
              </a:solidFill>
            </a:endParaRPr>
          </a:p>
          <a:p>
            <a:r>
              <a:rPr lang="en-US" sz="1800" dirty="0">
                <a:solidFill>
                  <a:schemeClr val="tx2"/>
                </a:solidFill>
              </a:rPr>
              <a:t>Utilize appropriate privacy settings</a:t>
            </a:r>
          </a:p>
          <a:p>
            <a:r>
              <a:rPr lang="en-US" sz="1800" dirty="0">
                <a:solidFill>
                  <a:schemeClr val="tx2"/>
                </a:solidFill>
              </a:rPr>
              <a:t>Verify all friend requests</a:t>
            </a:r>
          </a:p>
          <a:p>
            <a:r>
              <a:rPr lang="en-US" sz="1800" dirty="0">
                <a:solidFill>
                  <a:schemeClr val="tx2"/>
                </a:solidFill>
              </a:rPr>
              <a:t>Know who is following you</a:t>
            </a:r>
          </a:p>
          <a:p>
            <a:r>
              <a:rPr lang="en-US" sz="1800" dirty="0">
                <a:solidFill>
                  <a:schemeClr val="tx2"/>
                </a:solidFill>
              </a:rPr>
              <a:t>Verify links before clicking</a:t>
            </a:r>
          </a:p>
          <a:p>
            <a:r>
              <a:rPr lang="en-US" sz="1800" dirty="0">
                <a:solidFill>
                  <a:schemeClr val="tx2"/>
                </a:solidFill>
              </a:rPr>
              <a:t>Review your family’s security settings &amp; what they post about you and the Navy</a:t>
            </a:r>
          </a:p>
          <a:p>
            <a:r>
              <a:rPr lang="en-US" sz="1800" dirty="0">
                <a:solidFill>
                  <a:schemeClr val="tx2"/>
                </a:solidFill>
              </a:rPr>
              <a:t>Understand the risks of geo-tagging</a:t>
            </a:r>
          </a:p>
          <a:p>
            <a:r>
              <a:rPr lang="en-US" sz="1800" dirty="0">
                <a:solidFill>
                  <a:schemeClr val="tx2"/>
                </a:solidFill>
              </a:rPr>
              <a:t>Understand the terms of services, and you may no longer “own” the information once posted</a:t>
            </a:r>
          </a:p>
          <a:p>
            <a:endParaRPr lang="en-US" sz="1800" dirty="0">
              <a:solidFill>
                <a:schemeClr val="tx2"/>
              </a:solidFill>
            </a:endParaRPr>
          </a:p>
        </p:txBody>
      </p:sp>
      <p:sp>
        <p:nvSpPr>
          <p:cNvPr id="12" name="Content Placeholder 11"/>
          <p:cNvSpPr>
            <a:spLocks noGrp="1"/>
          </p:cNvSpPr>
          <p:nvPr>
            <p:ph sz="half" idx="2"/>
          </p:nvPr>
        </p:nvSpPr>
        <p:spPr>
          <a:xfrm>
            <a:off x="4648200" y="1295400"/>
            <a:ext cx="4265612" cy="5038725"/>
          </a:xfrm>
        </p:spPr>
        <p:txBody>
          <a:bodyPr/>
          <a:lstStyle/>
          <a:p>
            <a:pPr marL="0" indent="0" algn="ctr">
              <a:buNone/>
            </a:pPr>
            <a:r>
              <a:rPr lang="en-US" u="sng" dirty="0">
                <a:solidFill>
                  <a:schemeClr val="tx2"/>
                </a:solidFill>
              </a:rPr>
              <a:t>Don’t</a:t>
            </a:r>
          </a:p>
          <a:p>
            <a:r>
              <a:rPr lang="en-US" sz="1800" dirty="0">
                <a:solidFill>
                  <a:schemeClr val="tx2"/>
                </a:solidFill>
              </a:rPr>
              <a:t>Depend on default security or privacy settings</a:t>
            </a:r>
          </a:p>
          <a:p>
            <a:r>
              <a:rPr lang="en-US" sz="1800" dirty="0">
                <a:solidFill>
                  <a:schemeClr val="tx2"/>
                </a:solidFill>
              </a:rPr>
              <a:t>Trust add-on’s or applications</a:t>
            </a:r>
          </a:p>
          <a:p>
            <a:r>
              <a:rPr lang="en-US" sz="1800" dirty="0">
                <a:solidFill>
                  <a:schemeClr val="tx2"/>
                </a:solidFill>
              </a:rPr>
              <a:t>Discuss personal information, work details, or answer questions from strangers</a:t>
            </a:r>
          </a:p>
          <a:p>
            <a:r>
              <a:rPr lang="en-US" sz="1800" dirty="0">
                <a:solidFill>
                  <a:schemeClr val="tx2"/>
                </a:solidFill>
              </a:rPr>
              <a:t>Take the bait by correcting other’s posts or incorrect information</a:t>
            </a:r>
          </a:p>
          <a:p>
            <a:r>
              <a:rPr lang="en-US" sz="1800" dirty="0">
                <a:solidFill>
                  <a:schemeClr val="tx2"/>
                </a:solidFill>
              </a:rPr>
              <a:t>“Check in” to places</a:t>
            </a:r>
          </a:p>
          <a:p>
            <a:r>
              <a:rPr lang="en-US" sz="1800" dirty="0">
                <a:solidFill>
                  <a:schemeClr val="tx2"/>
                </a:solidFill>
              </a:rPr>
              <a:t>Think you have any “RIGHT” to privacy on the Internet</a:t>
            </a:r>
          </a:p>
          <a:p>
            <a:endParaRPr lang="en-US" sz="1800" dirty="0"/>
          </a:p>
        </p:txBody>
      </p:sp>
      <p:sp>
        <p:nvSpPr>
          <p:cNvPr id="8" name="Title 7"/>
          <p:cNvSpPr>
            <a:spLocks noGrp="1"/>
          </p:cNvSpPr>
          <p:nvPr>
            <p:ph type="title"/>
          </p:nvPr>
        </p:nvSpPr>
        <p:spPr/>
        <p:txBody>
          <a:bodyPr/>
          <a:lstStyle/>
          <a:p>
            <a:r>
              <a:rPr lang="en-US" dirty="0"/>
              <a:t>Social Media – Do’s &amp; Don’ts</a:t>
            </a:r>
          </a:p>
        </p:txBody>
      </p:sp>
      <p:sp>
        <p:nvSpPr>
          <p:cNvPr id="2" name="Rectangle 1"/>
          <p:cNvSpPr/>
          <p:nvPr/>
        </p:nvSpPr>
        <p:spPr>
          <a:xfrm>
            <a:off x="2546445" y="5802868"/>
            <a:ext cx="4051109" cy="369332"/>
          </a:xfrm>
          <a:prstGeom prst="rect">
            <a:avLst/>
          </a:prstGeom>
        </p:spPr>
        <p:txBody>
          <a:bodyPr wrap="none">
            <a:spAutoFit/>
          </a:bodyPr>
          <a:lstStyle/>
          <a:p>
            <a:pPr lvl="0" algn="ctr"/>
            <a:r>
              <a:rPr lang="en-US" sz="1800" b="1" kern="0" dirty="0">
                <a:solidFill>
                  <a:srgbClr val="FF3300"/>
                </a:solidFill>
              </a:rPr>
              <a:t>Remember – the internet is FOREVER</a:t>
            </a:r>
          </a:p>
        </p:txBody>
      </p:sp>
    </p:spTree>
    <p:extLst>
      <p:ext uri="{BB962C8B-B14F-4D97-AF65-F5344CB8AC3E}">
        <p14:creationId xmlns:p14="http://schemas.microsoft.com/office/powerpoint/2010/main" val="33771153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solidFill>
                  <a:schemeClr val="tx2"/>
                </a:solidFill>
              </a:rPr>
              <a:t>The probability an adversary will gain knowledge of our critical information, and the impact it will have on our operations if they successfully use that information against us.</a:t>
            </a:r>
          </a:p>
          <a:p>
            <a:r>
              <a:rPr lang="en-US" dirty="0">
                <a:solidFill>
                  <a:schemeClr val="tx2"/>
                </a:solidFill>
              </a:rPr>
              <a:t>Impact: The potential cost if our critical information is compromised:</a:t>
            </a:r>
          </a:p>
          <a:p>
            <a:pPr lvl="1"/>
            <a:r>
              <a:rPr lang="en-US" dirty="0">
                <a:solidFill>
                  <a:schemeClr val="tx2"/>
                </a:solidFill>
              </a:rPr>
              <a:t>Loss of lives</a:t>
            </a:r>
          </a:p>
          <a:p>
            <a:pPr lvl="1"/>
            <a:r>
              <a:rPr lang="en-US" dirty="0">
                <a:solidFill>
                  <a:schemeClr val="tx2"/>
                </a:solidFill>
              </a:rPr>
              <a:t>Mission failure</a:t>
            </a:r>
          </a:p>
          <a:p>
            <a:pPr lvl="1"/>
            <a:r>
              <a:rPr lang="en-US" dirty="0">
                <a:solidFill>
                  <a:schemeClr val="tx2"/>
                </a:solidFill>
              </a:rPr>
              <a:t>Loss of money</a:t>
            </a:r>
          </a:p>
          <a:p>
            <a:pPr lvl="1"/>
            <a:r>
              <a:rPr lang="en-US" dirty="0">
                <a:solidFill>
                  <a:schemeClr val="tx2"/>
                </a:solidFill>
              </a:rPr>
              <a:t>Loss of time</a:t>
            </a:r>
          </a:p>
          <a:p>
            <a:r>
              <a:rPr lang="en-US" dirty="0">
                <a:solidFill>
                  <a:schemeClr val="tx2"/>
                </a:solidFill>
              </a:rPr>
              <a:t>How much are we willing to accept by disclosing critical information, displaying indicators, or not properly identifying vulnerabilities?</a:t>
            </a:r>
          </a:p>
          <a:p>
            <a:r>
              <a:rPr lang="en-US" baseline="0" dirty="0">
                <a:solidFill>
                  <a:schemeClr val="tx2"/>
                </a:solidFill>
              </a:rPr>
              <a:t>Commanding Officers must determine the acceptable level of risk if critical information is exploited and potentially acted upon.</a:t>
            </a:r>
          </a:p>
          <a:p>
            <a:endParaRPr lang="en-US" dirty="0"/>
          </a:p>
        </p:txBody>
      </p:sp>
      <p:sp>
        <p:nvSpPr>
          <p:cNvPr id="2" name="Title 1"/>
          <p:cNvSpPr>
            <a:spLocks noGrp="1"/>
          </p:cNvSpPr>
          <p:nvPr>
            <p:ph type="title"/>
          </p:nvPr>
        </p:nvSpPr>
        <p:spPr/>
        <p:txBody>
          <a:bodyPr/>
          <a:lstStyle/>
          <a:p>
            <a:r>
              <a:rPr lang="en-US" dirty="0"/>
              <a:t>Risk</a:t>
            </a:r>
          </a:p>
        </p:txBody>
      </p:sp>
    </p:spTree>
    <p:extLst>
      <p:ext uri="{BB962C8B-B14F-4D97-AF65-F5344CB8AC3E}">
        <p14:creationId xmlns:p14="http://schemas.microsoft.com/office/powerpoint/2010/main" val="10810563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solidFill>
                  <a:schemeClr val="tx2"/>
                </a:solidFill>
              </a:rPr>
              <a:t>Anything that effectively negates or reduces an adversary's ability to exploit vulnerabilities or collect and process critical information:</a:t>
            </a:r>
          </a:p>
          <a:p>
            <a:r>
              <a:rPr lang="en-US" dirty="0">
                <a:solidFill>
                  <a:schemeClr val="tx2"/>
                </a:solidFill>
              </a:rPr>
              <a:t>For most vulnerabilities, there is likely an inexpensive countermeasure.</a:t>
            </a:r>
          </a:p>
          <a:p>
            <a:r>
              <a:rPr lang="en-US" dirty="0">
                <a:solidFill>
                  <a:schemeClr val="tx2"/>
                </a:solidFill>
              </a:rPr>
              <a:t>Training is one of the most effective countermeasures, when adhered to and policies are followed.</a:t>
            </a:r>
          </a:p>
          <a:p>
            <a:pPr>
              <a:spcAft>
                <a:spcPts val="0"/>
              </a:spcAft>
            </a:pPr>
            <a:r>
              <a:rPr lang="en-US" dirty="0">
                <a:solidFill>
                  <a:schemeClr val="tx2"/>
                </a:solidFill>
              </a:rPr>
              <a:t>Effective countermeasures will influence or manipulate an adversary’s perception, causing them to:</a:t>
            </a:r>
          </a:p>
          <a:p>
            <a:pPr lvl="1"/>
            <a:r>
              <a:rPr lang="en-US" dirty="0">
                <a:solidFill>
                  <a:schemeClr val="tx2"/>
                </a:solidFill>
              </a:rPr>
              <a:t>Take no action</a:t>
            </a:r>
          </a:p>
          <a:p>
            <a:pPr lvl="1"/>
            <a:r>
              <a:rPr lang="en-US" dirty="0">
                <a:solidFill>
                  <a:schemeClr val="tx2"/>
                </a:solidFill>
              </a:rPr>
              <a:t>React too late</a:t>
            </a:r>
          </a:p>
          <a:p>
            <a:pPr lvl="1"/>
            <a:r>
              <a:rPr lang="en-US" dirty="0">
                <a:solidFill>
                  <a:schemeClr val="tx2"/>
                </a:solidFill>
              </a:rPr>
              <a:t>Take the wrong action</a:t>
            </a:r>
          </a:p>
          <a:p>
            <a:endParaRPr lang="en-US" dirty="0">
              <a:solidFill>
                <a:schemeClr val="tx2"/>
              </a:solidFill>
            </a:endParaRPr>
          </a:p>
        </p:txBody>
      </p:sp>
      <p:sp>
        <p:nvSpPr>
          <p:cNvPr id="2" name="Title 1"/>
          <p:cNvSpPr>
            <a:spLocks noGrp="1"/>
          </p:cNvSpPr>
          <p:nvPr>
            <p:ph type="title"/>
          </p:nvPr>
        </p:nvSpPr>
        <p:spPr/>
        <p:txBody>
          <a:bodyPr/>
          <a:lstStyle/>
          <a:p>
            <a:r>
              <a:rPr lang="en-US" dirty="0"/>
              <a:t>Countermeasures</a:t>
            </a:r>
          </a:p>
        </p:txBody>
      </p:sp>
    </p:spTree>
    <p:extLst>
      <p:ext uri="{BB962C8B-B14F-4D97-AF65-F5344CB8AC3E}">
        <p14:creationId xmlns:p14="http://schemas.microsoft.com/office/powerpoint/2010/main" val="5222305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solidFill>
                  <a:schemeClr val="tx2"/>
                </a:solidFill>
              </a:rPr>
              <a:t>The periodic assessment determines if anything has changed in the cycle.</a:t>
            </a:r>
          </a:p>
          <a:p>
            <a:r>
              <a:rPr lang="en-US" dirty="0">
                <a:solidFill>
                  <a:schemeClr val="tx2"/>
                </a:solidFill>
              </a:rPr>
              <a:t>Are your countermeasures effective or ineffective, or are additional countermeasures still required? </a:t>
            </a:r>
          </a:p>
          <a:p>
            <a:r>
              <a:rPr lang="en-US" dirty="0">
                <a:solidFill>
                  <a:schemeClr val="tx2"/>
                </a:solidFill>
              </a:rPr>
              <a:t>If an area within the cycle requires attention, address the change and continue with the cycle, constantly assessing your OPSEC posture, especially as missions change.</a:t>
            </a:r>
          </a:p>
          <a:p>
            <a:r>
              <a:rPr lang="en-US" dirty="0">
                <a:solidFill>
                  <a:schemeClr val="tx2"/>
                </a:solidFill>
              </a:rPr>
              <a:t>The operational and information environment is constantly evolving and changing, which requires the OPSEC posture to keep pace in maintaining essential secrecy and protecting critical information and indicators.</a:t>
            </a:r>
          </a:p>
          <a:p>
            <a:r>
              <a:rPr lang="en-US" dirty="0">
                <a:solidFill>
                  <a:schemeClr val="tx2"/>
                </a:solidFill>
              </a:rPr>
              <a:t>The key takeaway: The OPSEC cycle is not a “one and done” requirement.  </a:t>
            </a:r>
          </a:p>
          <a:p>
            <a:endParaRPr lang="en-US" dirty="0">
              <a:solidFill>
                <a:schemeClr val="tx2"/>
              </a:solidFill>
            </a:endParaRPr>
          </a:p>
          <a:p>
            <a:endParaRPr lang="en-US" dirty="0">
              <a:solidFill>
                <a:schemeClr val="tx2"/>
              </a:solidFill>
            </a:endParaRPr>
          </a:p>
        </p:txBody>
      </p:sp>
      <p:sp>
        <p:nvSpPr>
          <p:cNvPr id="3" name="Title 2"/>
          <p:cNvSpPr>
            <a:spLocks noGrp="1"/>
          </p:cNvSpPr>
          <p:nvPr>
            <p:ph type="title"/>
          </p:nvPr>
        </p:nvSpPr>
        <p:spPr/>
        <p:txBody>
          <a:bodyPr/>
          <a:lstStyle/>
          <a:p>
            <a:r>
              <a:rPr lang="en-US" dirty="0"/>
              <a:t>Assessment of Effectiveness</a:t>
            </a:r>
          </a:p>
        </p:txBody>
      </p:sp>
    </p:spTree>
    <p:extLst>
      <p:ext uri="{BB962C8B-B14F-4D97-AF65-F5344CB8AC3E}">
        <p14:creationId xmlns:p14="http://schemas.microsoft.com/office/powerpoint/2010/main" val="281679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spcBef>
                <a:spcPts val="0"/>
              </a:spcBef>
            </a:pPr>
            <a:r>
              <a:rPr lang="en-US" dirty="0">
                <a:solidFill>
                  <a:schemeClr val="tx2"/>
                </a:solidFill>
              </a:rPr>
              <a:t>Command Training Officers and OPSEC Officers shall supplement this brief with the below information in order to satisfy annual training requirements per </a:t>
            </a:r>
            <a:r>
              <a:rPr lang="en-US" u="sng" dirty="0">
                <a:solidFill>
                  <a:schemeClr val="tx2"/>
                </a:solidFill>
              </a:rPr>
              <a:t>SECNAVINST 3070.2A, 9 May 2019.</a:t>
            </a:r>
            <a:r>
              <a:rPr lang="en-US" dirty="0">
                <a:solidFill>
                  <a:schemeClr val="tx2"/>
                </a:solidFill>
              </a:rPr>
              <a:t> Ensure:</a:t>
            </a:r>
          </a:p>
          <a:p>
            <a:pPr lvl="1">
              <a:spcBef>
                <a:spcPts val="0"/>
              </a:spcBef>
            </a:pPr>
            <a:endParaRPr lang="en-US" dirty="0">
              <a:solidFill>
                <a:srgbClr val="FF3300"/>
              </a:solidFill>
            </a:endParaRPr>
          </a:p>
          <a:p>
            <a:pPr lvl="1">
              <a:spcBef>
                <a:spcPts val="0"/>
              </a:spcBef>
            </a:pPr>
            <a:r>
              <a:rPr lang="en-US" dirty="0">
                <a:solidFill>
                  <a:srgbClr val="FF3300"/>
                </a:solidFill>
              </a:rPr>
              <a:t>All members of the command understand and are familiar with the contents of their command’s Critical Information List (CIL)</a:t>
            </a:r>
          </a:p>
          <a:p>
            <a:pPr lvl="2">
              <a:buFont typeface="Arial" panose="020B0604020202020204" pitchFamily="34" charset="0"/>
              <a:buChar char="•"/>
            </a:pPr>
            <a:r>
              <a:rPr lang="en-US" dirty="0">
                <a:solidFill>
                  <a:srgbClr val="FF3300"/>
                </a:solidFill>
              </a:rPr>
              <a:t>Specific contents not to be disclosed to the public or anyone without the need-to-know</a:t>
            </a:r>
          </a:p>
          <a:p>
            <a:pPr lvl="2">
              <a:buFont typeface="Arial" panose="020B0604020202020204" pitchFamily="34" charset="0"/>
              <a:buChar char="•"/>
            </a:pPr>
            <a:r>
              <a:rPr lang="en-US" dirty="0">
                <a:solidFill>
                  <a:srgbClr val="FF3300"/>
                </a:solidFill>
              </a:rPr>
              <a:t>Responsibilities for safeguarding, sending and destroying critical information (CI)</a:t>
            </a:r>
          </a:p>
          <a:p>
            <a:pPr lvl="1"/>
            <a:r>
              <a:rPr lang="en-US" dirty="0">
                <a:solidFill>
                  <a:srgbClr val="FF3300"/>
                </a:solidFill>
              </a:rPr>
              <a:t>Local threat or adversary (include collection methods)</a:t>
            </a:r>
          </a:p>
          <a:p>
            <a:pPr lvl="1"/>
            <a:r>
              <a:rPr lang="en-US" dirty="0">
                <a:solidFill>
                  <a:srgbClr val="FF3300"/>
                </a:solidFill>
              </a:rPr>
              <a:t>Social media awareness and other command specific vulnerabilities</a:t>
            </a:r>
          </a:p>
          <a:p>
            <a:pPr lvl="1"/>
            <a:r>
              <a:rPr lang="en-US" dirty="0">
                <a:solidFill>
                  <a:srgbClr val="FF3300"/>
                </a:solidFill>
              </a:rPr>
              <a:t>Risk mitigation efforts or countermeasures </a:t>
            </a:r>
          </a:p>
          <a:p>
            <a:pPr lvl="1"/>
            <a:endParaRPr lang="en-US" sz="800" dirty="0">
              <a:highlight>
                <a:srgbClr val="FFFF00"/>
              </a:highlight>
            </a:endParaRPr>
          </a:p>
          <a:p>
            <a:r>
              <a:rPr lang="en-US" dirty="0">
                <a:solidFill>
                  <a:schemeClr val="tx2"/>
                </a:solidFill>
              </a:rPr>
              <a:t>Efforts shall be made to reach and educate family members.</a:t>
            </a:r>
          </a:p>
          <a:p>
            <a:r>
              <a:rPr lang="en-US" dirty="0">
                <a:solidFill>
                  <a:schemeClr val="tx2"/>
                </a:solidFill>
              </a:rPr>
              <a:t>All assigned personnel shall receive OPSEC training as part of their onboarding process prior to accessing DON networks/accounts.</a:t>
            </a:r>
            <a:endParaRPr lang="en-US" dirty="0">
              <a:solidFill>
                <a:schemeClr val="tx2"/>
              </a:solidFill>
              <a:highlight>
                <a:srgbClr val="FFFF00"/>
              </a:highlight>
            </a:endParaRPr>
          </a:p>
          <a:p>
            <a:endParaRPr lang="en-US" dirty="0"/>
          </a:p>
        </p:txBody>
      </p:sp>
      <p:sp>
        <p:nvSpPr>
          <p:cNvPr id="2" name="Title 1"/>
          <p:cNvSpPr>
            <a:spLocks noGrp="1"/>
          </p:cNvSpPr>
          <p:nvPr>
            <p:ph type="title"/>
          </p:nvPr>
        </p:nvSpPr>
        <p:spPr/>
        <p:txBody>
          <a:bodyPr/>
          <a:lstStyle/>
          <a:p>
            <a:r>
              <a:rPr lang="en-US" dirty="0"/>
              <a:t>Introduction</a:t>
            </a:r>
          </a:p>
        </p:txBody>
      </p:sp>
      <p:sp>
        <p:nvSpPr>
          <p:cNvPr id="4" name="Subtitle 3">
            <a:extLst>
              <a:ext uri="{FF2B5EF4-FFF2-40B4-BE49-F238E27FC236}">
                <a16:creationId xmlns:a16="http://schemas.microsoft.com/office/drawing/2014/main" id="{6BA9DBB1-FE78-4B09-A4A5-E12FD075E610}"/>
              </a:ext>
            </a:extLst>
          </p:cNvPr>
          <p:cNvSpPr txBox="1">
            <a:spLocks/>
          </p:cNvSpPr>
          <p:nvPr/>
        </p:nvSpPr>
        <p:spPr bwMode="auto">
          <a:xfrm>
            <a:off x="409574" y="5638800"/>
            <a:ext cx="8328025" cy="762000"/>
          </a:xfrm>
          <a:prstGeom prst="rect">
            <a:avLst/>
          </a:prstGeom>
          <a:solidFill>
            <a:srgbClr val="FFFF00"/>
          </a:solidFill>
          <a:ln w="28575">
            <a:solidFill>
              <a:schemeClr val="tx1"/>
            </a:solidFill>
            <a:miter lim="800000"/>
            <a:headEnd/>
            <a:tailEnd/>
          </a:ln>
        </p:spPr>
        <p:txBody>
          <a:bodyPr vert="horz" wrap="square" lIns="91440" tIns="45720" rIns="91440" bIns="45720" numCol="1" anchor="ctr" anchorCtr="0" compatLnSpc="1">
            <a:prstTxWarp prst="textNoShape">
              <a:avLst/>
            </a:prstTxWarp>
          </a:bodyPr>
          <a:lstStyle>
            <a:lvl1pPr marL="231775" indent="-231775" algn="l" rtl="0" eaLnBrk="0" fontAlgn="base" hangingPunct="0">
              <a:spcBef>
                <a:spcPct val="20000"/>
              </a:spcBef>
              <a:spcAft>
                <a:spcPct val="0"/>
              </a:spcAft>
              <a:buChar char="•"/>
              <a:defRPr b="1">
                <a:solidFill>
                  <a:schemeClr val="tx1"/>
                </a:solidFill>
                <a:latin typeface="+mn-lt"/>
                <a:ea typeface="+mn-ea"/>
                <a:cs typeface="+mn-cs"/>
              </a:defRPr>
            </a:lvl1pPr>
            <a:lvl2pPr marL="682625" indent="-225425" algn="l" rtl="0" eaLnBrk="0" fontAlgn="base" hangingPunct="0">
              <a:spcBef>
                <a:spcPct val="20000"/>
              </a:spcBef>
              <a:spcAft>
                <a:spcPct val="0"/>
              </a:spcAft>
              <a:buChar char="–"/>
              <a:defRPr sz="1600" b="1">
                <a:solidFill>
                  <a:schemeClr val="tx1"/>
                </a:solidFill>
                <a:latin typeface="+mn-lt"/>
                <a:cs typeface="+mn-cs"/>
              </a:defRPr>
            </a:lvl2pPr>
            <a:lvl3pPr marL="1143000" indent="-228600" algn="l" rtl="0" eaLnBrk="0" fontAlgn="base" hangingPunct="0">
              <a:spcBef>
                <a:spcPct val="20000"/>
              </a:spcBef>
              <a:spcAft>
                <a:spcPct val="0"/>
              </a:spcAft>
              <a:buChar char="•"/>
              <a:defRPr sz="1400" b="1">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marR="0" lvl="0" indent="0" algn="ctr" defTabSz="914400" rtl="0" eaLnBrk="0" fontAlgn="base" latinLnBrk="0" hangingPunct="0">
              <a:lnSpc>
                <a:spcPct val="100000"/>
              </a:lnSpc>
              <a:spcBef>
                <a:spcPct val="30000"/>
              </a:spcBef>
              <a:spcAft>
                <a:spcPct val="0"/>
              </a:spcAft>
              <a:buClrTx/>
              <a:buSzTx/>
              <a:buNone/>
              <a:tabLst/>
              <a:defRPr/>
            </a:pPr>
            <a:r>
              <a:rPr lang="en-US" sz="1800" dirty="0">
                <a:solidFill>
                  <a:schemeClr val="tx2"/>
                </a:solidFill>
              </a:rPr>
              <a:t>“Bumper stickers” like this are placed within this presentation as placeholders to discuss the above information.</a:t>
            </a:r>
            <a:endParaRPr lang="en-US" sz="1800" baseline="0" dirty="0">
              <a:solidFill>
                <a:schemeClr val="tx2"/>
              </a:solidFill>
            </a:endParaRPr>
          </a:p>
        </p:txBody>
      </p:sp>
    </p:spTree>
    <p:extLst>
      <p:ext uri="{BB962C8B-B14F-4D97-AF65-F5344CB8AC3E}">
        <p14:creationId xmlns:p14="http://schemas.microsoft.com/office/powerpoint/2010/main" val="909114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solidFill>
                  <a:schemeClr val="tx2"/>
                </a:solidFill>
              </a:rPr>
              <a:t>CUI is unclassified information requiring safeguarding and dissemination controls, consistent with applicable law, regulation, or government policy. </a:t>
            </a:r>
          </a:p>
          <a:p>
            <a:pPr lvl="0"/>
            <a:r>
              <a:rPr lang="en-US" dirty="0">
                <a:solidFill>
                  <a:schemeClr val="tx2"/>
                </a:solidFill>
              </a:rPr>
              <a:t>OPSEC is a category of CUI.</a:t>
            </a:r>
          </a:p>
          <a:p>
            <a:pPr lvl="0"/>
            <a:r>
              <a:rPr lang="en-US" dirty="0">
                <a:solidFill>
                  <a:schemeClr val="tx2"/>
                </a:solidFill>
              </a:rPr>
              <a:t>The DoD CUI Program website provides relevant information on the DoD CUI Registry, training, policy and desktop aids to properly mark and control DOD material (</a:t>
            </a:r>
            <a:r>
              <a:rPr lang="en-US" u="sng" dirty="0">
                <a:solidFill>
                  <a:schemeClr val="tx2"/>
                </a:solidFill>
              </a:rPr>
              <a:t>https://www.dodcui.mil/</a:t>
            </a:r>
            <a:r>
              <a:rPr lang="en-US" dirty="0">
                <a:solidFill>
                  <a:schemeClr val="tx2"/>
                </a:solidFill>
              </a:rPr>
              <a:t>). Criteria for marking material CUI under the DoD OPSEC category is that the information should be identified on the command / organization / agency / unit / OPSEC Critical Information List (CIL) or as designated by a senior official. This process identifies unclassified information that must be protected. It almost always results from a command / organization / agency / unit / official OPSEC program or is otherwise commonly approved for use by the Senior Official.</a:t>
            </a:r>
          </a:p>
          <a:p>
            <a:r>
              <a:rPr lang="en-US" dirty="0">
                <a:solidFill>
                  <a:schemeClr val="tx2"/>
                </a:solidFill>
              </a:rPr>
              <a:t>Not all CUI is Critical Information; however, all Critical Information is CUI.</a:t>
            </a:r>
          </a:p>
          <a:p>
            <a:r>
              <a:rPr lang="en-US" dirty="0">
                <a:solidFill>
                  <a:schemeClr val="tx2"/>
                </a:solidFill>
                <a:ea typeface="+mn-ea"/>
              </a:rPr>
              <a:t>Guidance for CUI, to include its proper destruction, is provided in DOD Instruction 5200.48.</a:t>
            </a:r>
          </a:p>
          <a:p>
            <a:pPr marL="0" indent="0">
              <a:buNone/>
            </a:pPr>
            <a:endParaRPr lang="en-US" dirty="0">
              <a:solidFill>
                <a:schemeClr val="tx2"/>
              </a:solidFill>
              <a:ea typeface="+mn-ea"/>
            </a:endParaRPr>
          </a:p>
        </p:txBody>
      </p:sp>
      <p:sp>
        <p:nvSpPr>
          <p:cNvPr id="3" name="Title 2"/>
          <p:cNvSpPr>
            <a:spLocks noGrp="1"/>
          </p:cNvSpPr>
          <p:nvPr>
            <p:ph type="title"/>
          </p:nvPr>
        </p:nvSpPr>
        <p:spPr>
          <a:xfrm>
            <a:off x="1399672" y="0"/>
            <a:ext cx="6324600" cy="838200"/>
          </a:xfrm>
        </p:spPr>
        <p:txBody>
          <a:bodyPr/>
          <a:lstStyle/>
          <a:p>
            <a:r>
              <a:rPr lang="en-US" dirty="0"/>
              <a:t>Controlled Unclassified Information</a:t>
            </a:r>
          </a:p>
        </p:txBody>
      </p:sp>
    </p:spTree>
    <p:extLst>
      <p:ext uri="{BB962C8B-B14F-4D97-AF65-F5344CB8AC3E}">
        <p14:creationId xmlns:p14="http://schemas.microsoft.com/office/powerpoint/2010/main" val="8159912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spcBef>
                <a:spcPts val="0"/>
              </a:spcBef>
              <a:spcAft>
                <a:spcPts val="0"/>
              </a:spcAft>
              <a:buFont typeface="Arial" panose="020B0604020202020204" pitchFamily="34" charset="0"/>
              <a:buChar char="•"/>
              <a:defRPr/>
            </a:pPr>
            <a:r>
              <a:rPr lang="en-US" dirty="0">
                <a:solidFill>
                  <a:schemeClr val="tx2"/>
                </a:solidFill>
                <a:cs typeface="Arial" panose="020B0604020202020204" pitchFamily="34" charset="0"/>
              </a:rPr>
              <a:t>Disclosures occur when personnel share information in the PAI space with individuals they don’t know, like on their social media pages or Apps.    </a:t>
            </a:r>
          </a:p>
          <a:p>
            <a:pPr marL="0" indent="0">
              <a:spcBef>
                <a:spcPts val="0"/>
              </a:spcBef>
              <a:spcAft>
                <a:spcPts val="0"/>
              </a:spcAft>
              <a:buNone/>
              <a:defRPr/>
            </a:pPr>
            <a:endParaRPr lang="en-US" sz="1200" dirty="0">
              <a:solidFill>
                <a:schemeClr val="tx2"/>
              </a:solidFill>
              <a:cs typeface="Arial" panose="020B0604020202020204" pitchFamily="34" charset="0"/>
            </a:endParaRPr>
          </a:p>
          <a:p>
            <a:pPr>
              <a:spcBef>
                <a:spcPts val="0"/>
              </a:spcBef>
              <a:spcAft>
                <a:spcPts val="0"/>
              </a:spcAft>
              <a:buFont typeface="Arial" panose="020B0604020202020204" pitchFamily="34" charset="0"/>
              <a:buChar char="•"/>
              <a:defRPr/>
            </a:pPr>
            <a:r>
              <a:rPr lang="en-US" dirty="0">
                <a:solidFill>
                  <a:schemeClr val="tx2"/>
                </a:solidFill>
                <a:cs typeface="Arial" panose="020B0604020202020204" pitchFamily="34" charset="0"/>
              </a:rPr>
              <a:t>Personnel who publish in the PAI environment shall at a minimum:</a:t>
            </a:r>
          </a:p>
          <a:p>
            <a:pPr lvl="1">
              <a:spcBef>
                <a:spcPts val="0"/>
              </a:spcBef>
              <a:spcAft>
                <a:spcPts val="0"/>
              </a:spcAft>
              <a:defRPr/>
            </a:pPr>
            <a:r>
              <a:rPr lang="en-US" dirty="0">
                <a:solidFill>
                  <a:schemeClr val="tx2"/>
                </a:solidFill>
                <a:cs typeface="Arial" panose="020B0604020202020204" pitchFamily="34" charset="0"/>
              </a:rPr>
              <a:t>Ensure all information about any DoD, military and Navy activity and event is approved for public release prior to sharing.</a:t>
            </a:r>
          </a:p>
          <a:p>
            <a:pPr lvl="1">
              <a:spcBef>
                <a:spcPts val="0"/>
              </a:spcBef>
              <a:spcAft>
                <a:spcPts val="0"/>
              </a:spcAft>
              <a:defRPr/>
            </a:pPr>
            <a:r>
              <a:rPr lang="en-US" dirty="0">
                <a:solidFill>
                  <a:schemeClr val="tx2"/>
                </a:solidFill>
                <a:cs typeface="Arial" panose="020B0604020202020204" pitchFamily="34" charset="0"/>
              </a:rPr>
              <a:t>Not discuss details of command tactics, techniques or procedures (TTPs) in any social media forum.</a:t>
            </a:r>
          </a:p>
          <a:p>
            <a:pPr lvl="1">
              <a:spcBef>
                <a:spcPts val="0"/>
              </a:spcBef>
              <a:spcAft>
                <a:spcPts val="0"/>
              </a:spcAft>
              <a:defRPr/>
            </a:pPr>
            <a:r>
              <a:rPr lang="en-US" dirty="0">
                <a:solidFill>
                  <a:schemeClr val="tx2"/>
                </a:solidFill>
                <a:cs typeface="Arial" panose="020B0604020202020204" pitchFamily="34" charset="0"/>
              </a:rPr>
              <a:t>Not discuss details, capabilities or functions of weapon systems unless specifically authorized.</a:t>
            </a:r>
          </a:p>
          <a:p>
            <a:pPr lvl="1">
              <a:spcBef>
                <a:spcPts val="0"/>
              </a:spcBef>
              <a:spcAft>
                <a:spcPts val="0"/>
              </a:spcAft>
              <a:defRPr/>
            </a:pPr>
            <a:r>
              <a:rPr lang="en-US" dirty="0">
                <a:solidFill>
                  <a:schemeClr val="tx2"/>
                </a:solidFill>
                <a:cs typeface="Arial" panose="020B0604020202020204" pitchFamily="34" charset="0"/>
              </a:rPr>
              <a:t>Not provide information of ship / unit locations, itineraries, current or future deployment dates, present or future operational information, unless specifically authorized.</a:t>
            </a:r>
          </a:p>
          <a:p>
            <a:pPr lvl="1">
              <a:spcBef>
                <a:spcPts val="0"/>
              </a:spcBef>
              <a:spcAft>
                <a:spcPts val="0"/>
              </a:spcAft>
              <a:defRPr/>
            </a:pPr>
            <a:r>
              <a:rPr lang="en-US" dirty="0">
                <a:solidFill>
                  <a:schemeClr val="tx2"/>
                </a:solidFill>
                <a:cs typeface="Arial" panose="020B0604020202020204" pitchFamily="34" charset="0"/>
              </a:rPr>
              <a:t>Not post any unauthorized pictures, videos, maps, diagrams that identify weapon systems, computer systems, sensitive compartments, radar / sonar, or any other equipment that can compromise capabilities or TTPs.</a:t>
            </a:r>
          </a:p>
          <a:p>
            <a:pPr lvl="1">
              <a:spcBef>
                <a:spcPts val="0"/>
              </a:spcBef>
              <a:spcAft>
                <a:spcPts val="0"/>
              </a:spcAft>
              <a:defRPr/>
            </a:pPr>
            <a:endParaRPr lang="en-US" sz="1200" dirty="0">
              <a:solidFill>
                <a:schemeClr val="tx2"/>
              </a:solidFill>
              <a:cs typeface="Arial" panose="020B0604020202020204" pitchFamily="34" charset="0"/>
            </a:endParaRPr>
          </a:p>
          <a:p>
            <a:pPr>
              <a:spcBef>
                <a:spcPts val="0"/>
              </a:spcBef>
              <a:spcAft>
                <a:spcPts val="0"/>
              </a:spcAft>
              <a:defRPr/>
            </a:pPr>
            <a:r>
              <a:rPr lang="en-US" dirty="0">
                <a:solidFill>
                  <a:schemeClr val="tx2"/>
                </a:solidFill>
              </a:rPr>
              <a:t>Refer to DOD Directive 3115.18, DOD Access to and Use of Publicly Available Information (PAI)</a:t>
            </a:r>
          </a:p>
          <a:p>
            <a:pPr>
              <a:spcBef>
                <a:spcPts val="0"/>
              </a:spcBef>
              <a:spcAft>
                <a:spcPts val="0"/>
              </a:spcAft>
              <a:defRPr/>
            </a:pPr>
            <a:endParaRPr lang="en-US" dirty="0">
              <a:solidFill>
                <a:schemeClr val="tx2"/>
              </a:solidFill>
              <a:cs typeface="Arial" panose="020B0604020202020204" pitchFamily="34" charset="0"/>
            </a:endParaRPr>
          </a:p>
          <a:p>
            <a:pPr>
              <a:spcAft>
                <a:spcPts val="0"/>
              </a:spcAft>
            </a:pPr>
            <a:endParaRPr lang="en-US" dirty="0"/>
          </a:p>
        </p:txBody>
      </p:sp>
      <p:sp>
        <p:nvSpPr>
          <p:cNvPr id="3" name="Title 2"/>
          <p:cNvSpPr>
            <a:spLocks noGrp="1"/>
          </p:cNvSpPr>
          <p:nvPr>
            <p:ph type="title"/>
          </p:nvPr>
        </p:nvSpPr>
        <p:spPr/>
        <p:txBody>
          <a:bodyPr/>
          <a:lstStyle/>
          <a:p>
            <a:pPr>
              <a:defRPr/>
            </a:pPr>
            <a:r>
              <a:rPr lang="en-US" dirty="0">
                <a:latin typeface="Arial" panose="020B0604020202020204" pitchFamily="34" charset="0"/>
                <a:cs typeface="Arial" panose="020B0604020202020204" pitchFamily="34" charset="0"/>
              </a:rPr>
              <a:t>Publicly Available Information</a:t>
            </a:r>
          </a:p>
        </p:txBody>
      </p:sp>
    </p:spTree>
    <p:extLst>
      <p:ext uri="{BB962C8B-B14F-4D97-AF65-F5344CB8AC3E}">
        <p14:creationId xmlns:p14="http://schemas.microsoft.com/office/powerpoint/2010/main" val="38450952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000" dirty="0">
                <a:solidFill>
                  <a:schemeClr val="tx2"/>
                </a:solidFill>
              </a:rPr>
              <a:t>The definition of OPSEC</a:t>
            </a:r>
          </a:p>
          <a:p>
            <a:r>
              <a:rPr lang="en-US" sz="2000" dirty="0">
                <a:solidFill>
                  <a:schemeClr val="tx2"/>
                </a:solidFill>
              </a:rPr>
              <a:t>The continuous OPSEC cycle</a:t>
            </a:r>
          </a:p>
          <a:p>
            <a:pPr lvl="1"/>
            <a:r>
              <a:rPr lang="en-US" sz="1800" dirty="0">
                <a:solidFill>
                  <a:schemeClr val="tx2"/>
                </a:solidFill>
              </a:rPr>
              <a:t>Critical Information and indicators</a:t>
            </a:r>
          </a:p>
          <a:p>
            <a:pPr lvl="2"/>
            <a:r>
              <a:rPr lang="en-US" sz="1600" dirty="0">
                <a:solidFill>
                  <a:schemeClr val="tx2"/>
                </a:solidFill>
              </a:rPr>
              <a:t>Operational Aspects</a:t>
            </a:r>
          </a:p>
          <a:p>
            <a:pPr lvl="1"/>
            <a:r>
              <a:rPr lang="en-US" sz="1800" dirty="0">
                <a:solidFill>
                  <a:schemeClr val="tx2"/>
                </a:solidFill>
              </a:rPr>
              <a:t>Threat</a:t>
            </a:r>
          </a:p>
          <a:p>
            <a:pPr lvl="1"/>
            <a:r>
              <a:rPr lang="en-US" sz="1800" dirty="0">
                <a:solidFill>
                  <a:schemeClr val="tx2"/>
                </a:solidFill>
              </a:rPr>
              <a:t>Vulnerabilities</a:t>
            </a:r>
          </a:p>
          <a:p>
            <a:pPr lvl="2"/>
            <a:r>
              <a:rPr lang="en-US" sz="1600" dirty="0">
                <a:solidFill>
                  <a:schemeClr val="tx2"/>
                </a:solidFill>
              </a:rPr>
              <a:t>Geo-tagging</a:t>
            </a:r>
          </a:p>
          <a:p>
            <a:pPr lvl="2"/>
            <a:r>
              <a:rPr lang="en-US" sz="1600" dirty="0">
                <a:solidFill>
                  <a:schemeClr val="tx2"/>
                </a:solidFill>
              </a:rPr>
              <a:t>Commercial Applications</a:t>
            </a:r>
          </a:p>
          <a:p>
            <a:pPr lvl="2"/>
            <a:r>
              <a:rPr lang="en-US" sz="1600" dirty="0">
                <a:solidFill>
                  <a:schemeClr val="tx2"/>
                </a:solidFill>
              </a:rPr>
              <a:t>Social Media</a:t>
            </a:r>
          </a:p>
          <a:p>
            <a:pPr lvl="1"/>
            <a:r>
              <a:rPr lang="en-US" sz="1800" dirty="0">
                <a:solidFill>
                  <a:schemeClr val="tx2"/>
                </a:solidFill>
              </a:rPr>
              <a:t>Risk</a:t>
            </a:r>
          </a:p>
          <a:p>
            <a:pPr lvl="1"/>
            <a:r>
              <a:rPr lang="en-US" sz="1800" dirty="0">
                <a:solidFill>
                  <a:schemeClr val="tx2"/>
                </a:solidFill>
              </a:rPr>
              <a:t>Countermeasures</a:t>
            </a:r>
          </a:p>
          <a:p>
            <a:pPr lvl="1"/>
            <a:r>
              <a:rPr lang="en-US" sz="1800" dirty="0">
                <a:solidFill>
                  <a:schemeClr val="tx2"/>
                </a:solidFill>
              </a:rPr>
              <a:t>Assessment of Effectiveness</a:t>
            </a:r>
          </a:p>
          <a:p>
            <a:r>
              <a:rPr lang="en-US" sz="2000" dirty="0">
                <a:solidFill>
                  <a:schemeClr val="tx2"/>
                </a:solidFill>
              </a:rPr>
              <a:t>Controlled Unclassified Information</a:t>
            </a:r>
          </a:p>
          <a:p>
            <a:r>
              <a:rPr lang="en-US" sz="2000" dirty="0">
                <a:solidFill>
                  <a:schemeClr val="tx2"/>
                </a:solidFill>
              </a:rPr>
              <a:t>Publicly Available Information</a:t>
            </a:r>
          </a:p>
          <a:p>
            <a:pPr marL="0" indent="0">
              <a:buNone/>
            </a:pPr>
            <a:endParaRPr lang="en-US" sz="2000" dirty="0">
              <a:solidFill>
                <a:schemeClr val="tx2"/>
              </a:solidFill>
            </a:endParaRPr>
          </a:p>
          <a:p>
            <a:endParaRPr lang="en-US" sz="2000" dirty="0">
              <a:solidFill>
                <a:schemeClr val="tx2"/>
              </a:solidFill>
            </a:endParaRPr>
          </a:p>
          <a:p>
            <a:pPr lvl="1"/>
            <a:endParaRPr lang="en-US" dirty="0">
              <a:solidFill>
                <a:srgbClr val="002060"/>
              </a:solidFill>
            </a:endParaRPr>
          </a:p>
          <a:p>
            <a:pPr marL="457200" lvl="1" indent="0">
              <a:buNone/>
            </a:pPr>
            <a:endParaRPr lang="en-US" dirty="0">
              <a:solidFill>
                <a:srgbClr val="002060"/>
              </a:solidFill>
            </a:endParaRPr>
          </a:p>
          <a:p>
            <a:pPr marL="457200" lvl="1" indent="0">
              <a:buNone/>
            </a:pPr>
            <a:endParaRPr lang="en-US" dirty="0"/>
          </a:p>
          <a:p>
            <a:endParaRPr lang="en-US" sz="2000" dirty="0"/>
          </a:p>
        </p:txBody>
      </p:sp>
      <p:sp>
        <p:nvSpPr>
          <p:cNvPr id="2" name="Title 1"/>
          <p:cNvSpPr>
            <a:spLocks noGrp="1"/>
          </p:cNvSpPr>
          <p:nvPr>
            <p:ph type="title"/>
          </p:nvPr>
        </p:nvSpPr>
        <p:spPr/>
        <p:txBody>
          <a:bodyPr/>
          <a:lstStyle/>
          <a:p>
            <a:r>
              <a:rPr lang="en-US" dirty="0"/>
              <a:t>Summary</a:t>
            </a:r>
          </a:p>
        </p:txBody>
      </p:sp>
    </p:spTree>
    <p:extLst>
      <p:ext uri="{BB962C8B-B14F-4D97-AF65-F5344CB8AC3E}">
        <p14:creationId xmlns:p14="http://schemas.microsoft.com/office/powerpoint/2010/main" val="1655575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a:solidFill>
                  <a:schemeClr val="tx2"/>
                </a:solidFill>
              </a:rPr>
              <a:t>National Security Presidential Memorandum (NSPM-28), 13 January 2021 National OPSEC Program </a:t>
            </a:r>
          </a:p>
          <a:p>
            <a:pPr>
              <a:spcBef>
                <a:spcPts val="0"/>
              </a:spcBef>
            </a:pPr>
            <a:r>
              <a:rPr lang="en-US" dirty="0">
                <a:solidFill>
                  <a:schemeClr val="tx2"/>
                </a:solidFill>
              </a:rPr>
              <a:t>Department of Defense Directive (</a:t>
            </a:r>
            <a:r>
              <a:rPr lang="en-US" dirty="0" err="1">
                <a:solidFill>
                  <a:schemeClr val="tx2"/>
                </a:solidFill>
              </a:rPr>
              <a:t>DoDDir</a:t>
            </a:r>
            <a:r>
              <a:rPr lang="en-US" dirty="0">
                <a:solidFill>
                  <a:schemeClr val="tx2"/>
                </a:solidFill>
              </a:rPr>
              <a:t> 5205.02 (series)), OPSEC</a:t>
            </a:r>
          </a:p>
          <a:p>
            <a:pPr>
              <a:spcBef>
                <a:spcPts val="0"/>
              </a:spcBef>
            </a:pPr>
            <a:r>
              <a:rPr lang="en-US" dirty="0">
                <a:solidFill>
                  <a:schemeClr val="tx2"/>
                </a:solidFill>
              </a:rPr>
              <a:t>Department of Defense Instruction (DODI 8170.01 (series)), Online Information Management and Electronic Messaging </a:t>
            </a:r>
          </a:p>
          <a:p>
            <a:pPr>
              <a:spcBef>
                <a:spcPts val="0"/>
              </a:spcBef>
            </a:pPr>
            <a:r>
              <a:rPr lang="en-US" dirty="0">
                <a:solidFill>
                  <a:schemeClr val="tx2"/>
                </a:solidFill>
              </a:rPr>
              <a:t>Department of Defense Instruction (DODI 5200.48 (series)), Controlled Unclassified Information (CUI)</a:t>
            </a:r>
          </a:p>
          <a:p>
            <a:pPr>
              <a:spcBef>
                <a:spcPts val="0"/>
              </a:spcBef>
            </a:pPr>
            <a:r>
              <a:rPr lang="en-US" dirty="0">
                <a:solidFill>
                  <a:schemeClr val="tx2"/>
                </a:solidFill>
              </a:rPr>
              <a:t>Secretary of the Navy Instruction (SECNAVINST 3070.2 (series)), OPSEC</a:t>
            </a:r>
          </a:p>
          <a:p>
            <a:pPr>
              <a:spcBef>
                <a:spcPts val="0"/>
              </a:spcBef>
            </a:pPr>
            <a:r>
              <a:rPr lang="en-US" dirty="0">
                <a:solidFill>
                  <a:schemeClr val="tx2"/>
                </a:solidFill>
              </a:rPr>
              <a:t>Navy Tactics, Techniques and Procedures (NTTP 3-13.3), OPSEC</a:t>
            </a:r>
          </a:p>
          <a:p>
            <a:pPr>
              <a:spcBef>
                <a:spcPts val="0"/>
              </a:spcBef>
            </a:pPr>
            <a:r>
              <a:rPr lang="en-US" dirty="0" err="1">
                <a:solidFill>
                  <a:schemeClr val="tx2"/>
                </a:solidFill>
              </a:rPr>
              <a:t>DoDD</a:t>
            </a:r>
            <a:r>
              <a:rPr lang="en-US" dirty="0">
                <a:solidFill>
                  <a:schemeClr val="tx2"/>
                </a:solidFill>
              </a:rPr>
              <a:t> 3115.18 DOD Access to and Use of Publicly Available Information (PAI)</a:t>
            </a:r>
          </a:p>
          <a:p>
            <a:pPr>
              <a:spcBef>
                <a:spcPts val="0"/>
              </a:spcBef>
            </a:pPr>
            <a:r>
              <a:rPr lang="en-US" dirty="0">
                <a:solidFill>
                  <a:schemeClr val="tx2"/>
                </a:solidFill>
              </a:rPr>
              <a:t>Deputy Security of Defense Memorandum, 03 August 2018, Use of           Geolocation-Capable Devices, Applications, and Services </a:t>
            </a:r>
          </a:p>
          <a:p>
            <a:pPr>
              <a:spcBef>
                <a:spcPts val="0"/>
              </a:spcBef>
            </a:pPr>
            <a:r>
              <a:rPr lang="en-US" dirty="0">
                <a:solidFill>
                  <a:schemeClr val="tx2"/>
                </a:solidFill>
              </a:rPr>
              <a:t>Navy Social Media Handbook</a:t>
            </a:r>
          </a:p>
          <a:p>
            <a:pPr>
              <a:spcBef>
                <a:spcPts val="0"/>
              </a:spcBef>
            </a:pPr>
            <a:r>
              <a:rPr lang="en-US" dirty="0">
                <a:solidFill>
                  <a:schemeClr val="tx2"/>
                </a:solidFill>
              </a:rPr>
              <a:t>Command Policy</a:t>
            </a:r>
          </a:p>
          <a:p>
            <a:pPr>
              <a:spcBef>
                <a:spcPts val="0"/>
              </a:spcBef>
            </a:pPr>
            <a:endParaRPr lang="en-US" dirty="0">
              <a:solidFill>
                <a:schemeClr val="tx2"/>
              </a:solidFill>
            </a:endParaRPr>
          </a:p>
          <a:p>
            <a:pPr>
              <a:spcBef>
                <a:spcPts val="0"/>
              </a:spcBef>
            </a:pPr>
            <a:endParaRPr lang="en-US" dirty="0"/>
          </a:p>
          <a:p>
            <a:pPr marL="0" indent="0">
              <a:spcBef>
                <a:spcPts val="0"/>
              </a:spcBef>
              <a:buNone/>
            </a:pPr>
            <a:endParaRPr lang="en-US" dirty="0"/>
          </a:p>
          <a:p>
            <a:pPr marL="0" indent="0">
              <a:spcBef>
                <a:spcPts val="0"/>
              </a:spcBef>
              <a:buNone/>
            </a:pPr>
            <a:endParaRPr lang="en-US" dirty="0"/>
          </a:p>
          <a:p>
            <a:pPr marL="0" indent="0">
              <a:spcBef>
                <a:spcPts val="0"/>
              </a:spcBef>
              <a:buNone/>
            </a:pPr>
            <a:endParaRPr lang="en-US" dirty="0"/>
          </a:p>
          <a:p>
            <a:pPr marL="0" indent="0">
              <a:spcBef>
                <a:spcPts val="0"/>
              </a:spcBef>
              <a:buNone/>
            </a:pPr>
            <a:endParaRPr lang="en-US" dirty="0"/>
          </a:p>
          <a:p>
            <a:pPr marL="0" indent="0">
              <a:spcBef>
                <a:spcPts val="0"/>
              </a:spcBef>
              <a:buNone/>
            </a:pPr>
            <a:endParaRPr lang="en-US" dirty="0"/>
          </a:p>
        </p:txBody>
      </p:sp>
      <p:sp>
        <p:nvSpPr>
          <p:cNvPr id="4" name="Title 3"/>
          <p:cNvSpPr>
            <a:spLocks noGrp="1"/>
          </p:cNvSpPr>
          <p:nvPr>
            <p:ph type="title"/>
          </p:nvPr>
        </p:nvSpPr>
        <p:spPr/>
        <p:txBody>
          <a:bodyPr/>
          <a:lstStyle/>
          <a:p>
            <a:r>
              <a:rPr lang="en-US"/>
              <a:t>References</a:t>
            </a:r>
            <a:endParaRPr lang="en-US" dirty="0"/>
          </a:p>
        </p:txBody>
      </p:sp>
    </p:spTree>
    <p:extLst>
      <p:ext uri="{BB962C8B-B14F-4D97-AF65-F5344CB8AC3E}">
        <p14:creationId xmlns:p14="http://schemas.microsoft.com/office/powerpoint/2010/main" val="4057775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000" dirty="0">
                <a:solidFill>
                  <a:schemeClr val="tx2"/>
                </a:solidFill>
              </a:rPr>
              <a:t>The definition of OPSEC</a:t>
            </a:r>
          </a:p>
          <a:p>
            <a:r>
              <a:rPr lang="en-US" sz="2000" dirty="0">
                <a:solidFill>
                  <a:schemeClr val="tx2"/>
                </a:solidFill>
              </a:rPr>
              <a:t>The continuous OPSEC cycle</a:t>
            </a:r>
          </a:p>
          <a:p>
            <a:pPr lvl="1"/>
            <a:r>
              <a:rPr lang="en-US" sz="1800" dirty="0">
                <a:solidFill>
                  <a:schemeClr val="tx2"/>
                </a:solidFill>
              </a:rPr>
              <a:t>Critical Information and indicators</a:t>
            </a:r>
          </a:p>
          <a:p>
            <a:pPr lvl="2"/>
            <a:r>
              <a:rPr lang="en-US" sz="1600" dirty="0">
                <a:solidFill>
                  <a:schemeClr val="tx2"/>
                </a:solidFill>
              </a:rPr>
              <a:t>Operational Aspects</a:t>
            </a:r>
          </a:p>
          <a:p>
            <a:pPr lvl="1"/>
            <a:r>
              <a:rPr lang="en-US" sz="1800" dirty="0">
                <a:solidFill>
                  <a:schemeClr val="tx2"/>
                </a:solidFill>
              </a:rPr>
              <a:t>Threat</a:t>
            </a:r>
          </a:p>
          <a:p>
            <a:pPr lvl="1"/>
            <a:r>
              <a:rPr lang="en-US" sz="1800" dirty="0">
                <a:solidFill>
                  <a:schemeClr val="tx2"/>
                </a:solidFill>
              </a:rPr>
              <a:t>Vulnerabilities</a:t>
            </a:r>
          </a:p>
          <a:p>
            <a:pPr lvl="2"/>
            <a:r>
              <a:rPr lang="en-US" sz="1600" dirty="0">
                <a:solidFill>
                  <a:schemeClr val="tx2"/>
                </a:solidFill>
              </a:rPr>
              <a:t>Geo-tagging</a:t>
            </a:r>
          </a:p>
          <a:p>
            <a:pPr lvl="2"/>
            <a:r>
              <a:rPr lang="en-US" sz="1600" dirty="0">
                <a:solidFill>
                  <a:schemeClr val="tx2"/>
                </a:solidFill>
              </a:rPr>
              <a:t>Commercial Applications</a:t>
            </a:r>
          </a:p>
          <a:p>
            <a:pPr lvl="2"/>
            <a:r>
              <a:rPr lang="en-US" sz="1600" dirty="0">
                <a:solidFill>
                  <a:schemeClr val="tx2"/>
                </a:solidFill>
              </a:rPr>
              <a:t>Social Media</a:t>
            </a:r>
          </a:p>
          <a:p>
            <a:pPr lvl="1"/>
            <a:r>
              <a:rPr lang="en-US" sz="1800" dirty="0">
                <a:solidFill>
                  <a:schemeClr val="tx2"/>
                </a:solidFill>
              </a:rPr>
              <a:t>Risk</a:t>
            </a:r>
          </a:p>
          <a:p>
            <a:pPr lvl="1"/>
            <a:r>
              <a:rPr lang="en-US" sz="1800" dirty="0">
                <a:solidFill>
                  <a:schemeClr val="tx2"/>
                </a:solidFill>
              </a:rPr>
              <a:t>Countermeasures</a:t>
            </a:r>
          </a:p>
          <a:p>
            <a:pPr lvl="1"/>
            <a:r>
              <a:rPr lang="en-US" sz="1800" dirty="0">
                <a:solidFill>
                  <a:schemeClr val="tx2"/>
                </a:solidFill>
              </a:rPr>
              <a:t>Assessment of Effectiveness</a:t>
            </a:r>
          </a:p>
          <a:p>
            <a:r>
              <a:rPr lang="en-US" sz="2000" dirty="0">
                <a:solidFill>
                  <a:schemeClr val="tx2"/>
                </a:solidFill>
              </a:rPr>
              <a:t>OPSEC &amp; Controlled Unclassified Information</a:t>
            </a:r>
          </a:p>
          <a:p>
            <a:r>
              <a:rPr lang="en-US" sz="2000" dirty="0">
                <a:solidFill>
                  <a:schemeClr val="tx2"/>
                </a:solidFill>
              </a:rPr>
              <a:t>Publicly Available Information</a:t>
            </a:r>
          </a:p>
          <a:p>
            <a:pPr marL="0" indent="0">
              <a:buNone/>
            </a:pPr>
            <a:endParaRPr lang="en-US" sz="2000" dirty="0">
              <a:solidFill>
                <a:schemeClr val="tx2"/>
              </a:solidFill>
            </a:endParaRPr>
          </a:p>
          <a:p>
            <a:endParaRPr lang="en-US" sz="2000" dirty="0">
              <a:solidFill>
                <a:schemeClr val="tx2"/>
              </a:solidFill>
            </a:endParaRPr>
          </a:p>
          <a:p>
            <a:pPr lvl="1"/>
            <a:endParaRPr lang="en-US" dirty="0">
              <a:solidFill>
                <a:srgbClr val="002060"/>
              </a:solidFill>
            </a:endParaRPr>
          </a:p>
          <a:p>
            <a:pPr marL="457200" lvl="1" indent="0">
              <a:buNone/>
            </a:pPr>
            <a:endParaRPr lang="en-US" dirty="0">
              <a:solidFill>
                <a:srgbClr val="002060"/>
              </a:solidFill>
            </a:endParaRPr>
          </a:p>
          <a:p>
            <a:pPr marL="457200" lvl="1" indent="0">
              <a:buNone/>
            </a:pPr>
            <a:endParaRPr lang="en-US" dirty="0"/>
          </a:p>
          <a:p>
            <a:endParaRPr lang="en-US" sz="2000" dirty="0"/>
          </a:p>
        </p:txBody>
      </p:sp>
      <p:sp>
        <p:nvSpPr>
          <p:cNvPr id="2" name="Title 1"/>
          <p:cNvSpPr>
            <a:spLocks noGrp="1"/>
          </p:cNvSpPr>
          <p:nvPr>
            <p:ph type="title"/>
          </p:nvPr>
        </p:nvSpPr>
        <p:spPr/>
        <p:txBody>
          <a:bodyPr/>
          <a:lstStyle/>
          <a:p>
            <a:r>
              <a:rPr lang="en-US" dirty="0"/>
              <a:t>Agenda</a:t>
            </a:r>
          </a:p>
        </p:txBody>
      </p:sp>
    </p:spTree>
    <p:extLst>
      <p:ext uri="{BB962C8B-B14F-4D97-AF65-F5344CB8AC3E}">
        <p14:creationId xmlns:p14="http://schemas.microsoft.com/office/powerpoint/2010/main" val="2258744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solidFill>
                  <a:schemeClr val="tx2"/>
                </a:solidFill>
              </a:rPr>
              <a:t>Operations Security (OPSEC) is a continuous cycle that identifies unclassified critical information and indicators (CII), analyzes potential threats and vulnerabilities, assesses risks, and develops countermeasures to safeguard CII. </a:t>
            </a:r>
          </a:p>
          <a:p>
            <a:r>
              <a:rPr lang="en-US" dirty="0">
                <a:solidFill>
                  <a:schemeClr val="tx2"/>
                </a:solidFill>
              </a:rPr>
              <a:t>Is an operations function and security discipline that depends on successfully implementing the OPSEC cycle.</a:t>
            </a:r>
          </a:p>
          <a:p>
            <a:r>
              <a:rPr lang="en-US" dirty="0">
                <a:solidFill>
                  <a:schemeClr val="tx2"/>
                </a:solidFill>
              </a:rPr>
              <a:t>The continuous cycle includes: </a:t>
            </a:r>
          </a:p>
          <a:p>
            <a:pPr lvl="1"/>
            <a:r>
              <a:rPr lang="en-US" dirty="0">
                <a:solidFill>
                  <a:schemeClr val="tx2"/>
                </a:solidFill>
              </a:rPr>
              <a:t>Identify critical information and indicators</a:t>
            </a:r>
          </a:p>
          <a:p>
            <a:pPr lvl="1"/>
            <a:r>
              <a:rPr lang="en-US" dirty="0">
                <a:solidFill>
                  <a:schemeClr val="tx2"/>
                </a:solidFill>
              </a:rPr>
              <a:t>Analyze threat</a:t>
            </a:r>
          </a:p>
          <a:p>
            <a:pPr lvl="1"/>
            <a:r>
              <a:rPr lang="en-US" dirty="0">
                <a:solidFill>
                  <a:schemeClr val="tx2"/>
                </a:solidFill>
              </a:rPr>
              <a:t>Analyze vulnerabilities</a:t>
            </a:r>
          </a:p>
          <a:p>
            <a:pPr lvl="1"/>
            <a:r>
              <a:rPr lang="en-US" dirty="0">
                <a:solidFill>
                  <a:schemeClr val="tx2"/>
                </a:solidFill>
              </a:rPr>
              <a:t>Assess risk</a:t>
            </a:r>
          </a:p>
          <a:p>
            <a:pPr lvl="1"/>
            <a:r>
              <a:rPr lang="en-US" dirty="0">
                <a:solidFill>
                  <a:schemeClr val="tx2"/>
                </a:solidFill>
              </a:rPr>
              <a:t>Apply countermeasures</a:t>
            </a:r>
          </a:p>
          <a:p>
            <a:pPr lvl="1"/>
            <a:r>
              <a:rPr lang="en-US" dirty="0">
                <a:solidFill>
                  <a:schemeClr val="tx2"/>
                </a:solidFill>
              </a:rPr>
              <a:t>Periodic Assessment</a:t>
            </a:r>
          </a:p>
          <a:p>
            <a:pPr marL="457200" lvl="1" indent="0">
              <a:buNone/>
            </a:pPr>
            <a:endParaRPr lang="en-US" dirty="0">
              <a:solidFill>
                <a:schemeClr val="tx2"/>
              </a:solidFill>
            </a:endParaRPr>
          </a:p>
          <a:p>
            <a:endParaRPr lang="en-US" dirty="0"/>
          </a:p>
          <a:p>
            <a:endParaRPr lang="en-US" dirty="0"/>
          </a:p>
        </p:txBody>
      </p:sp>
      <p:sp>
        <p:nvSpPr>
          <p:cNvPr id="3" name="Title 2"/>
          <p:cNvSpPr>
            <a:spLocks noGrp="1"/>
          </p:cNvSpPr>
          <p:nvPr>
            <p:ph type="title"/>
          </p:nvPr>
        </p:nvSpPr>
        <p:spPr/>
        <p:txBody>
          <a:bodyPr/>
          <a:lstStyle/>
          <a:p>
            <a:r>
              <a:rPr lang="en-US" dirty="0"/>
              <a:t>Operations Security</a:t>
            </a:r>
          </a:p>
        </p:txBody>
      </p:sp>
      <p:pic>
        <p:nvPicPr>
          <p:cNvPr id="5" name="Picture 4"/>
          <p:cNvPicPr>
            <a:picLocks noChangeAspect="1"/>
          </p:cNvPicPr>
          <p:nvPr/>
        </p:nvPicPr>
        <p:blipFill>
          <a:blip r:embed="rId3"/>
          <a:stretch>
            <a:fillRect/>
          </a:stretch>
        </p:blipFill>
        <p:spPr>
          <a:xfrm>
            <a:off x="3733800" y="3810001"/>
            <a:ext cx="5078638" cy="2585884"/>
          </a:xfrm>
          <a:prstGeom prst="rect">
            <a:avLst/>
          </a:prstGeom>
        </p:spPr>
      </p:pic>
    </p:spTree>
    <p:extLst>
      <p:ext uri="{BB962C8B-B14F-4D97-AF65-F5344CB8AC3E}">
        <p14:creationId xmlns:p14="http://schemas.microsoft.com/office/powerpoint/2010/main" val="2779205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solidFill>
                  <a:schemeClr val="tx2"/>
                </a:solidFill>
              </a:rPr>
              <a:t>Are pieces of information that relate to, or derive from the command’s operations:  </a:t>
            </a:r>
          </a:p>
          <a:p>
            <a:pPr lvl="1"/>
            <a:r>
              <a:rPr lang="en-US" sz="1800" u="sng" dirty="0">
                <a:solidFill>
                  <a:schemeClr val="tx2"/>
                </a:solidFill>
              </a:rPr>
              <a:t>Presence</a:t>
            </a:r>
            <a:r>
              <a:rPr lang="en-US" sz="1800" dirty="0">
                <a:solidFill>
                  <a:schemeClr val="tx2"/>
                </a:solidFill>
              </a:rPr>
              <a:t>: Where your unit is currently operating </a:t>
            </a:r>
          </a:p>
          <a:p>
            <a:pPr lvl="1"/>
            <a:r>
              <a:rPr lang="en-US" sz="1800" u="sng" dirty="0">
                <a:solidFill>
                  <a:schemeClr val="tx2"/>
                </a:solidFill>
              </a:rPr>
              <a:t>Capability</a:t>
            </a:r>
            <a:r>
              <a:rPr lang="en-US" sz="1800" dirty="0">
                <a:solidFill>
                  <a:schemeClr val="tx2"/>
                </a:solidFill>
              </a:rPr>
              <a:t>: The unique abilities your unit lends to the operation</a:t>
            </a:r>
          </a:p>
          <a:p>
            <a:pPr lvl="1"/>
            <a:r>
              <a:rPr lang="en-US" sz="1800" u="sng" dirty="0">
                <a:solidFill>
                  <a:schemeClr val="tx2"/>
                </a:solidFill>
              </a:rPr>
              <a:t>Strength</a:t>
            </a:r>
            <a:r>
              <a:rPr lang="en-US" sz="1800" dirty="0">
                <a:solidFill>
                  <a:schemeClr val="tx2"/>
                </a:solidFill>
              </a:rPr>
              <a:t>: The number of units or personnel coupled with the ability to withstand great force</a:t>
            </a:r>
          </a:p>
          <a:p>
            <a:pPr lvl="1"/>
            <a:r>
              <a:rPr lang="en-US" sz="1800" u="sng" dirty="0">
                <a:solidFill>
                  <a:schemeClr val="tx2"/>
                </a:solidFill>
              </a:rPr>
              <a:t>Intent</a:t>
            </a:r>
            <a:r>
              <a:rPr lang="en-US" sz="1800" dirty="0">
                <a:solidFill>
                  <a:schemeClr val="tx2"/>
                </a:solidFill>
              </a:rPr>
              <a:t>: What your unit plans to do</a:t>
            </a:r>
          </a:p>
          <a:p>
            <a:pPr lvl="1"/>
            <a:r>
              <a:rPr lang="en-US" sz="1800" u="sng" dirty="0">
                <a:solidFill>
                  <a:schemeClr val="tx2"/>
                </a:solidFill>
              </a:rPr>
              <a:t>Readiness</a:t>
            </a:r>
            <a:r>
              <a:rPr lang="en-US" sz="1800" dirty="0">
                <a:solidFill>
                  <a:schemeClr val="tx2"/>
                </a:solidFill>
              </a:rPr>
              <a:t>: Level of preparedness to execute</a:t>
            </a:r>
          </a:p>
          <a:p>
            <a:pPr lvl="1"/>
            <a:r>
              <a:rPr lang="en-US" sz="1800" u="sng" dirty="0">
                <a:solidFill>
                  <a:schemeClr val="tx2"/>
                </a:solidFill>
              </a:rPr>
              <a:t>Timing</a:t>
            </a:r>
            <a:r>
              <a:rPr lang="en-US" sz="1800" dirty="0">
                <a:solidFill>
                  <a:schemeClr val="tx2"/>
                </a:solidFill>
              </a:rPr>
              <a:t>: Specific timeliness of events</a:t>
            </a:r>
          </a:p>
          <a:p>
            <a:pPr lvl="1"/>
            <a:r>
              <a:rPr lang="en-US" sz="1800" u="sng" dirty="0">
                <a:solidFill>
                  <a:schemeClr val="tx2"/>
                </a:solidFill>
              </a:rPr>
              <a:t>Location</a:t>
            </a:r>
            <a:r>
              <a:rPr lang="en-US" sz="1800" dirty="0">
                <a:solidFill>
                  <a:schemeClr val="tx2"/>
                </a:solidFill>
              </a:rPr>
              <a:t>: Where your unit will deploy (specific locations)</a:t>
            </a:r>
          </a:p>
          <a:p>
            <a:pPr lvl="1"/>
            <a:r>
              <a:rPr lang="en-US" sz="1800" u="sng" dirty="0">
                <a:solidFill>
                  <a:schemeClr val="tx2"/>
                </a:solidFill>
              </a:rPr>
              <a:t>Method</a:t>
            </a:r>
            <a:r>
              <a:rPr lang="en-US" sz="1800" dirty="0">
                <a:solidFill>
                  <a:schemeClr val="tx2"/>
                </a:solidFill>
              </a:rPr>
              <a:t>: The way your mission will be executed</a:t>
            </a:r>
          </a:p>
          <a:p>
            <a:pPr marL="0" indent="0">
              <a:buNone/>
            </a:pPr>
            <a:endParaRPr lang="en-US" dirty="0">
              <a:solidFill>
                <a:schemeClr val="tx2"/>
              </a:solidFill>
            </a:endParaRPr>
          </a:p>
          <a:p>
            <a:pPr marL="0" indent="0">
              <a:buNone/>
            </a:pPr>
            <a:endParaRPr lang="en-US" dirty="0"/>
          </a:p>
        </p:txBody>
      </p:sp>
      <p:sp>
        <p:nvSpPr>
          <p:cNvPr id="3" name="Title 2"/>
          <p:cNvSpPr>
            <a:spLocks noGrp="1"/>
          </p:cNvSpPr>
          <p:nvPr>
            <p:ph type="title"/>
          </p:nvPr>
        </p:nvSpPr>
        <p:spPr>
          <a:xfrm>
            <a:off x="1447800" y="0"/>
            <a:ext cx="6138863" cy="838200"/>
          </a:xfrm>
        </p:spPr>
        <p:txBody>
          <a:bodyPr/>
          <a:lstStyle/>
          <a:p>
            <a:r>
              <a:rPr lang="en-US" dirty="0"/>
              <a:t>Operational Aspects</a:t>
            </a:r>
          </a:p>
        </p:txBody>
      </p:sp>
      <p:sp>
        <p:nvSpPr>
          <p:cNvPr id="4" name="Rectangle 3"/>
          <p:cNvSpPr/>
          <p:nvPr/>
        </p:nvSpPr>
        <p:spPr>
          <a:xfrm>
            <a:off x="2286000" y="5325070"/>
            <a:ext cx="4572000" cy="923330"/>
          </a:xfrm>
          <a:prstGeom prst="rect">
            <a:avLst/>
          </a:prstGeom>
        </p:spPr>
        <p:txBody>
          <a:bodyPr>
            <a:spAutoFit/>
          </a:bodyPr>
          <a:lstStyle/>
          <a:p>
            <a:pPr lvl="0" algn="ctr"/>
            <a:r>
              <a:rPr lang="en-US" sz="1800" b="1" kern="0" dirty="0">
                <a:solidFill>
                  <a:srgbClr val="FF0000"/>
                </a:solidFill>
              </a:rPr>
              <a:t>Think about which operational aspects are associated with your command and are the most significant?</a:t>
            </a:r>
          </a:p>
        </p:txBody>
      </p:sp>
    </p:spTree>
    <p:extLst>
      <p:ext uri="{BB962C8B-B14F-4D97-AF65-F5344CB8AC3E}">
        <p14:creationId xmlns:p14="http://schemas.microsoft.com/office/powerpoint/2010/main" val="4007157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spcAft>
                <a:spcPts val="600"/>
              </a:spcAft>
            </a:pPr>
            <a:r>
              <a:rPr lang="en-US" dirty="0">
                <a:solidFill>
                  <a:schemeClr val="tx2"/>
                </a:solidFill>
              </a:rPr>
              <a:t>Specific facts about friendly intentions, capabilities, and activities needed by adversaries for them to plan and act effectively against our operations.</a:t>
            </a:r>
          </a:p>
          <a:p>
            <a:pPr marL="227013" indent="-227013">
              <a:spcAft>
                <a:spcPts val="600"/>
              </a:spcAft>
            </a:pPr>
            <a:r>
              <a:rPr lang="en-US" dirty="0">
                <a:solidFill>
                  <a:schemeClr val="tx2"/>
                </a:solidFill>
              </a:rPr>
              <a:t>Every command member must be familiar with the organization’s critical information list (CIL) per SECNAVINST 3070.2A.</a:t>
            </a:r>
          </a:p>
          <a:p>
            <a:pPr marL="677863" lvl="1" indent="-227013">
              <a:spcAft>
                <a:spcPts val="600"/>
              </a:spcAft>
            </a:pPr>
            <a:r>
              <a:rPr lang="en-US" dirty="0">
                <a:solidFill>
                  <a:schemeClr val="tx2"/>
                </a:solidFill>
              </a:rPr>
              <a:t>Discuss the contents of the command’s CIL</a:t>
            </a:r>
          </a:p>
          <a:p>
            <a:pPr marL="677863" lvl="1" indent="-227013">
              <a:spcAft>
                <a:spcPts val="600"/>
              </a:spcAft>
            </a:pPr>
            <a:r>
              <a:rPr lang="en-US" dirty="0">
                <a:solidFill>
                  <a:schemeClr val="tx2"/>
                </a:solidFill>
              </a:rPr>
              <a:t>Discuss where to find or locate the command’s CIL</a:t>
            </a:r>
          </a:p>
          <a:p>
            <a:pPr marL="227013" indent="-227013">
              <a:spcAft>
                <a:spcPts val="600"/>
              </a:spcAft>
            </a:pPr>
            <a:r>
              <a:rPr lang="en-US" dirty="0">
                <a:solidFill>
                  <a:schemeClr val="tx2"/>
                </a:solidFill>
              </a:rPr>
              <a:t>Critical information and indicators will derive from the operational aspects that are associated with your command or organization.</a:t>
            </a:r>
          </a:p>
          <a:p>
            <a:pPr marL="227013" indent="-227013">
              <a:spcAft>
                <a:spcPts val="600"/>
              </a:spcAft>
            </a:pPr>
            <a:endParaRPr lang="en-US" dirty="0">
              <a:solidFill>
                <a:schemeClr val="tx2"/>
              </a:solidFill>
            </a:endParaRPr>
          </a:p>
        </p:txBody>
      </p:sp>
      <p:sp>
        <p:nvSpPr>
          <p:cNvPr id="2" name="Title 1"/>
          <p:cNvSpPr>
            <a:spLocks noGrp="1"/>
          </p:cNvSpPr>
          <p:nvPr>
            <p:ph type="title"/>
          </p:nvPr>
        </p:nvSpPr>
        <p:spPr/>
        <p:txBody>
          <a:bodyPr/>
          <a:lstStyle/>
          <a:p>
            <a:r>
              <a:rPr lang="en-US" dirty="0"/>
              <a:t>Critical Information</a:t>
            </a:r>
          </a:p>
        </p:txBody>
      </p:sp>
      <p:sp>
        <p:nvSpPr>
          <p:cNvPr id="4" name="Subtitle 3"/>
          <p:cNvSpPr txBox="1">
            <a:spLocks/>
          </p:cNvSpPr>
          <p:nvPr/>
        </p:nvSpPr>
        <p:spPr bwMode="auto">
          <a:xfrm>
            <a:off x="914400" y="5638800"/>
            <a:ext cx="7315200" cy="762000"/>
          </a:xfrm>
          <a:prstGeom prst="rect">
            <a:avLst/>
          </a:prstGeom>
          <a:solidFill>
            <a:srgbClr val="FFFF00"/>
          </a:solidFill>
          <a:ln w="28575">
            <a:solidFill>
              <a:schemeClr val="tx1"/>
            </a:solidFill>
            <a:miter lim="800000"/>
            <a:headEnd/>
            <a:tailEnd/>
          </a:ln>
        </p:spPr>
        <p:txBody>
          <a:bodyPr vert="horz" wrap="square" lIns="91440" tIns="45720" rIns="91440" bIns="45720" numCol="1" anchor="ctr" anchorCtr="0" compatLnSpc="1">
            <a:prstTxWarp prst="textNoShape">
              <a:avLst/>
            </a:prstTxWarp>
          </a:bodyPr>
          <a:lstStyle>
            <a:lvl1pPr marL="231775" indent="-231775" algn="l" rtl="0" eaLnBrk="0" fontAlgn="base" hangingPunct="0">
              <a:spcBef>
                <a:spcPct val="20000"/>
              </a:spcBef>
              <a:spcAft>
                <a:spcPct val="0"/>
              </a:spcAft>
              <a:buChar char="•"/>
              <a:defRPr b="1">
                <a:solidFill>
                  <a:schemeClr val="tx1"/>
                </a:solidFill>
                <a:latin typeface="+mn-lt"/>
                <a:ea typeface="+mn-ea"/>
                <a:cs typeface="+mn-cs"/>
              </a:defRPr>
            </a:lvl1pPr>
            <a:lvl2pPr marL="682625" indent="-225425" algn="l" rtl="0" eaLnBrk="0" fontAlgn="base" hangingPunct="0">
              <a:spcBef>
                <a:spcPct val="20000"/>
              </a:spcBef>
              <a:spcAft>
                <a:spcPct val="0"/>
              </a:spcAft>
              <a:buChar char="–"/>
              <a:defRPr sz="1600" b="1">
                <a:solidFill>
                  <a:schemeClr val="tx1"/>
                </a:solidFill>
                <a:latin typeface="+mn-lt"/>
                <a:cs typeface="+mn-cs"/>
              </a:defRPr>
            </a:lvl2pPr>
            <a:lvl3pPr marL="1143000" indent="-228600" algn="l" rtl="0" eaLnBrk="0" fontAlgn="base" hangingPunct="0">
              <a:spcBef>
                <a:spcPct val="20000"/>
              </a:spcBef>
              <a:spcAft>
                <a:spcPct val="0"/>
              </a:spcAft>
              <a:buChar char="•"/>
              <a:defRPr sz="1400" b="1">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lvl="0" indent="0" algn="ctr">
              <a:spcAft>
                <a:spcPts val="600"/>
              </a:spcAft>
              <a:buNone/>
            </a:pPr>
            <a:r>
              <a:rPr lang="en-US" sz="1600" dirty="0"/>
              <a:t>Ensure to discuss </a:t>
            </a:r>
            <a:r>
              <a:rPr lang="en-US" sz="1600" i="1" dirty="0"/>
              <a:t>your</a:t>
            </a:r>
            <a:r>
              <a:rPr lang="en-US" sz="1600" dirty="0"/>
              <a:t> Command’s (Organization, program, element, activity) Critical Information to educate those receiving this training</a:t>
            </a:r>
          </a:p>
        </p:txBody>
      </p:sp>
    </p:spTree>
    <p:extLst>
      <p:ext uri="{BB962C8B-B14F-4D97-AF65-F5344CB8AC3E}">
        <p14:creationId xmlns:p14="http://schemas.microsoft.com/office/powerpoint/2010/main" val="3171391720"/>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D53944-6162-2360-23A9-4220BF342D25}"/>
              </a:ext>
            </a:extLst>
          </p:cNvPr>
          <p:cNvSpPr>
            <a:spLocks noGrp="1"/>
          </p:cNvSpPr>
          <p:nvPr>
            <p:ph type="title"/>
          </p:nvPr>
        </p:nvSpPr>
        <p:spPr>
          <a:xfrm>
            <a:off x="1562100" y="0"/>
            <a:ext cx="6024563" cy="838200"/>
          </a:xfrm>
        </p:spPr>
        <p:txBody>
          <a:bodyPr/>
          <a:lstStyle/>
          <a:p>
            <a:r>
              <a:rPr lang="en-US" dirty="0"/>
              <a:t>Critical Information</a:t>
            </a:r>
          </a:p>
        </p:txBody>
      </p:sp>
      <p:sp>
        <p:nvSpPr>
          <p:cNvPr id="5" name="Content Placeholder 2">
            <a:extLst>
              <a:ext uri="{FF2B5EF4-FFF2-40B4-BE49-F238E27FC236}">
                <a16:creationId xmlns:a16="http://schemas.microsoft.com/office/drawing/2014/main" id="{CC792A95-F479-9A4A-88EE-2B1648E5675E}"/>
              </a:ext>
            </a:extLst>
          </p:cNvPr>
          <p:cNvSpPr>
            <a:spLocks noGrp="1"/>
          </p:cNvSpPr>
          <p:nvPr>
            <p:ph idx="1"/>
          </p:nvPr>
        </p:nvSpPr>
        <p:spPr>
          <a:xfrm>
            <a:off x="231775" y="1371600"/>
            <a:ext cx="8683625" cy="5029200"/>
          </a:xfrm>
          <a:solidFill>
            <a:srgbClr val="FFFF00"/>
          </a:solidFill>
        </p:spPr>
        <p:txBody>
          <a:bodyPr/>
          <a:lstStyle/>
          <a:p>
            <a:pPr lvl="0">
              <a:spcAft>
                <a:spcPts val="600"/>
              </a:spcAft>
            </a:pPr>
            <a:r>
              <a:rPr lang="en-US" i="1" dirty="0">
                <a:solidFill>
                  <a:schemeClr val="tx2"/>
                </a:solidFill>
              </a:rPr>
              <a:t>INPUT YOUR COMMAND’S CRITICAL INFORMATION ONTO THIS SLIDE AND TAILOR IT TO THE USER OR THOSE IN ATTENDANCE.</a:t>
            </a:r>
          </a:p>
          <a:p>
            <a:pPr marL="227013" indent="-227013">
              <a:spcAft>
                <a:spcPts val="600"/>
              </a:spcAft>
            </a:pPr>
            <a:r>
              <a:rPr lang="en-US" dirty="0">
                <a:solidFill>
                  <a:schemeClr val="tx2"/>
                </a:solidFill>
              </a:rPr>
              <a:t>Critical information</a:t>
            </a:r>
          </a:p>
          <a:p>
            <a:pPr marL="227013" indent="-227013">
              <a:spcAft>
                <a:spcPts val="600"/>
              </a:spcAft>
            </a:pPr>
            <a:r>
              <a:rPr lang="en-US" dirty="0">
                <a:solidFill>
                  <a:schemeClr val="tx2"/>
                </a:solidFill>
              </a:rPr>
              <a:t>Critical information</a:t>
            </a:r>
          </a:p>
          <a:p>
            <a:pPr marL="227013" indent="-227013">
              <a:spcAft>
                <a:spcPts val="600"/>
              </a:spcAft>
            </a:pPr>
            <a:r>
              <a:rPr lang="en-US" dirty="0">
                <a:solidFill>
                  <a:schemeClr val="tx2"/>
                </a:solidFill>
              </a:rPr>
              <a:t>Critical information</a:t>
            </a:r>
          </a:p>
          <a:p>
            <a:pPr marL="677863" lvl="1" indent="-227013">
              <a:spcAft>
                <a:spcPts val="600"/>
              </a:spcAft>
            </a:pPr>
            <a:r>
              <a:rPr lang="en-US" dirty="0">
                <a:solidFill>
                  <a:schemeClr val="tx2"/>
                </a:solidFill>
              </a:rPr>
              <a:t>Expanded information (as necessary)</a:t>
            </a:r>
          </a:p>
          <a:p>
            <a:pPr marL="677863" lvl="1" indent="-227013">
              <a:spcAft>
                <a:spcPts val="600"/>
              </a:spcAft>
            </a:pPr>
            <a:r>
              <a:rPr lang="en-US" dirty="0">
                <a:solidFill>
                  <a:schemeClr val="tx2"/>
                </a:solidFill>
              </a:rPr>
              <a:t>Expanded information (as necessary) </a:t>
            </a:r>
          </a:p>
          <a:p>
            <a:pPr marL="227013" indent="-227013">
              <a:spcAft>
                <a:spcPts val="600"/>
              </a:spcAft>
            </a:pPr>
            <a:r>
              <a:rPr lang="en-US" dirty="0">
                <a:solidFill>
                  <a:schemeClr val="tx2"/>
                </a:solidFill>
              </a:rPr>
              <a:t>Critical information</a:t>
            </a:r>
          </a:p>
        </p:txBody>
      </p:sp>
    </p:spTree>
    <p:extLst>
      <p:ext uri="{BB962C8B-B14F-4D97-AF65-F5344CB8AC3E}">
        <p14:creationId xmlns:p14="http://schemas.microsoft.com/office/powerpoint/2010/main" val="428955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solidFill>
                  <a:schemeClr val="tx2"/>
                </a:solidFill>
              </a:rPr>
              <a:t>Friendly, detectable actions that potentially reveal critical information:</a:t>
            </a:r>
          </a:p>
          <a:p>
            <a:pPr lvl="1"/>
            <a:r>
              <a:rPr lang="en-US" sz="1800" dirty="0">
                <a:solidFill>
                  <a:schemeClr val="tx2"/>
                </a:solidFill>
              </a:rPr>
              <a:t>Longer working hours						</a:t>
            </a:r>
          </a:p>
          <a:p>
            <a:pPr lvl="1"/>
            <a:r>
              <a:rPr lang="en-US" sz="1800" dirty="0">
                <a:solidFill>
                  <a:schemeClr val="tx2"/>
                </a:solidFill>
              </a:rPr>
              <a:t>Rehearsals</a:t>
            </a:r>
          </a:p>
          <a:p>
            <a:pPr lvl="1"/>
            <a:r>
              <a:rPr lang="en-US" sz="1800" dirty="0">
                <a:solidFill>
                  <a:schemeClr val="tx2"/>
                </a:solidFill>
              </a:rPr>
              <a:t>Sudden changes in procedures</a:t>
            </a:r>
          </a:p>
          <a:p>
            <a:pPr lvl="1"/>
            <a:r>
              <a:rPr lang="en-US" sz="1800" dirty="0">
                <a:solidFill>
                  <a:schemeClr val="tx2"/>
                </a:solidFill>
              </a:rPr>
              <a:t>Troop or stores on-loads</a:t>
            </a:r>
          </a:p>
          <a:p>
            <a:pPr lvl="1"/>
            <a:r>
              <a:rPr lang="en-US" sz="1800" dirty="0">
                <a:solidFill>
                  <a:schemeClr val="tx2"/>
                </a:solidFill>
              </a:rPr>
              <a:t>Large troop movements</a:t>
            </a:r>
          </a:p>
          <a:p>
            <a:pPr lvl="1"/>
            <a:r>
              <a:rPr lang="en-US" sz="1800" dirty="0">
                <a:solidFill>
                  <a:schemeClr val="tx2"/>
                </a:solidFill>
              </a:rPr>
              <a:t>Uniform emblems / logos</a:t>
            </a:r>
          </a:p>
          <a:p>
            <a:r>
              <a:rPr lang="en-US" dirty="0">
                <a:solidFill>
                  <a:schemeClr val="tx2"/>
                </a:solidFill>
              </a:rPr>
              <a:t>Not all indicators can be protected</a:t>
            </a:r>
          </a:p>
          <a:p>
            <a:pPr lvl="1"/>
            <a:r>
              <a:rPr lang="en-US" dirty="0">
                <a:solidFill>
                  <a:schemeClr val="tx2"/>
                </a:solidFill>
              </a:rPr>
              <a:t>For example, on-loads that must occur during the day.</a:t>
            </a:r>
          </a:p>
          <a:p>
            <a:r>
              <a:rPr lang="en-US" dirty="0">
                <a:solidFill>
                  <a:schemeClr val="tx2"/>
                </a:solidFill>
              </a:rPr>
              <a:t>Not all indicators are necessarily bad.</a:t>
            </a:r>
          </a:p>
          <a:p>
            <a:pPr lvl="1"/>
            <a:r>
              <a:rPr lang="en-US" dirty="0">
                <a:solidFill>
                  <a:schemeClr val="tx2"/>
                </a:solidFill>
              </a:rPr>
              <a:t>For example, external cameras indicate monitoring and may thwart adversarial action.     </a:t>
            </a:r>
          </a:p>
        </p:txBody>
      </p:sp>
      <p:sp>
        <p:nvSpPr>
          <p:cNvPr id="2" name="Title 1"/>
          <p:cNvSpPr>
            <a:spLocks noGrp="1"/>
          </p:cNvSpPr>
          <p:nvPr>
            <p:ph type="title"/>
          </p:nvPr>
        </p:nvSpPr>
        <p:spPr/>
        <p:txBody>
          <a:bodyPr/>
          <a:lstStyle/>
          <a:p>
            <a:r>
              <a:rPr lang="en-US" dirty="0"/>
              <a:t>Indicators</a:t>
            </a:r>
          </a:p>
        </p:txBody>
      </p:sp>
      <p:pic>
        <p:nvPicPr>
          <p:cNvPr id="4" name="Picture 4" descr="C:\Users\robert.s.carey\Desktop\1000w_q95.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777469" y="1988468"/>
            <a:ext cx="2711584" cy="166913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1_Default Design">
  <a:themeElements>
    <a:clrScheme name="Default Design 14">
      <a:dk1>
        <a:srgbClr val="000082"/>
      </a:dk1>
      <a:lt1>
        <a:srgbClr val="FFFFFF"/>
      </a:lt1>
      <a:dk2>
        <a:srgbClr val="000000"/>
      </a:dk2>
      <a:lt2>
        <a:srgbClr val="C0C0C0"/>
      </a:lt2>
      <a:accent1>
        <a:srgbClr val="ECEBB3"/>
      </a:accent1>
      <a:accent2>
        <a:srgbClr val="333399"/>
      </a:accent2>
      <a:accent3>
        <a:srgbClr val="FFFFFF"/>
      </a:accent3>
      <a:accent4>
        <a:srgbClr val="00006E"/>
      </a:accent4>
      <a:accent5>
        <a:srgbClr val="F4F3D6"/>
      </a:accent5>
      <a:accent6>
        <a:srgbClr val="2D2D8A"/>
      </a:accent6>
      <a:hlink>
        <a:srgbClr val="1450C8"/>
      </a:hlink>
      <a:folHlink>
        <a:srgbClr val="FF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82"/>
        </a:dk1>
        <a:lt1>
          <a:srgbClr val="FFFFFF"/>
        </a:lt1>
        <a:dk2>
          <a:srgbClr val="000000"/>
        </a:dk2>
        <a:lt2>
          <a:srgbClr val="C0C0C0"/>
        </a:lt2>
        <a:accent1>
          <a:srgbClr val="ECEBB3"/>
        </a:accent1>
        <a:accent2>
          <a:srgbClr val="333399"/>
        </a:accent2>
        <a:accent3>
          <a:srgbClr val="FFFFFF"/>
        </a:accent3>
        <a:accent4>
          <a:srgbClr val="00006E"/>
        </a:accent4>
        <a:accent5>
          <a:srgbClr val="F4F3D6"/>
        </a:accent5>
        <a:accent6>
          <a:srgbClr val="2D2D8A"/>
        </a:accent6>
        <a:hlink>
          <a:srgbClr val="1450C8"/>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82"/>
        </a:dk1>
        <a:lt1>
          <a:srgbClr val="FFFFFF"/>
        </a:lt1>
        <a:dk2>
          <a:srgbClr val="000000"/>
        </a:dk2>
        <a:lt2>
          <a:srgbClr val="C0C0C0"/>
        </a:lt2>
        <a:accent1>
          <a:srgbClr val="ECEBB3"/>
        </a:accent1>
        <a:accent2>
          <a:srgbClr val="333399"/>
        </a:accent2>
        <a:accent3>
          <a:srgbClr val="FFFFFF"/>
        </a:accent3>
        <a:accent4>
          <a:srgbClr val="00006E"/>
        </a:accent4>
        <a:accent5>
          <a:srgbClr val="F4F3D6"/>
        </a:accent5>
        <a:accent6>
          <a:srgbClr val="2D2D8A"/>
        </a:accent6>
        <a:hlink>
          <a:srgbClr val="1450C8"/>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D40B6F6B73B0645BD542FDE4CF6660D" ma:contentTypeVersion="17" ma:contentTypeDescription="Create a new document." ma:contentTypeScope="" ma:versionID="a09ef29bf56dc68cd98bce9d7d9338f9">
  <xsd:schema xmlns:xsd="http://www.w3.org/2001/XMLSchema" xmlns:xs="http://www.w3.org/2001/XMLSchema" xmlns:p="http://schemas.microsoft.com/office/2006/metadata/properties" xmlns:ns1="http://schemas.microsoft.com/sharepoint/v3" xmlns:ns2="6dacae42-757b-4e8f-9ea3-c1fcbb1da276" xmlns:ns3="63f9942d-a9d6-4245-a3e3-a2d3b0717fbc" targetNamespace="http://schemas.microsoft.com/office/2006/metadata/properties" ma:root="true" ma:fieldsID="5d35a176f8e8553bf1c230c5129c954a" ns1:_="" ns2:_="" ns3:_="">
    <xsd:import namespace="http://schemas.microsoft.com/sharepoint/v3"/>
    <xsd:import namespace="6dacae42-757b-4e8f-9ea3-c1fcbb1da276"/>
    <xsd:import namespace="63f9942d-a9d6-4245-a3e3-a2d3b0717fbc"/>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element ref="ns3:SharedWithUsers" minOccurs="0"/>
                <xsd:element ref="ns3:SharedWithDetail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3" nillable="true" ma:displayName="Unified Compliance Policy Properties" ma:hidden="true" ma:internalName="_ip_UnifiedCompliancePolicyProperties">
      <xsd:simpleType>
        <xsd:restriction base="dms:Note"/>
      </xsd:simpleType>
    </xsd:element>
    <xsd:element name="_ip_UnifiedCompliancePolicyUIAction" ma:index="2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acae42-757b-4e8f-9ea3-c1fcbb1da27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acef215b-19b7-4691-95f4-27d2fe62d5df"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3f9942d-a9d6-4245-a3e3-a2d3b0717fbc"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b5402d66-7928-4b9d-a982-71b4e01e580c}" ma:internalName="TaxCatchAll" ma:showField="CatchAllData" ma:web="63f9942d-a9d6-4245-a3e3-a2d3b0717fbc">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dacae42-757b-4e8f-9ea3-c1fcbb1da276">
      <Terms xmlns="http://schemas.microsoft.com/office/infopath/2007/PartnerControls"/>
    </lcf76f155ced4ddcb4097134ff3c332f>
    <_ip_UnifiedCompliancePolicyUIAction xmlns="http://schemas.microsoft.com/sharepoint/v3" xsi:nil="true"/>
    <TaxCatchAll xmlns="63f9942d-a9d6-4245-a3e3-a2d3b0717fbc"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262D39DC-4B57-4D6E-B92F-017C92DFEF79}"/>
</file>

<file path=customXml/itemProps2.xml><?xml version="1.0" encoding="utf-8"?>
<ds:datastoreItem xmlns:ds="http://schemas.openxmlformats.org/officeDocument/2006/customXml" ds:itemID="{27EFC494-539B-4DFF-A43C-C3B38C0FF05F}"/>
</file>

<file path=customXml/itemProps3.xml><?xml version="1.0" encoding="utf-8"?>
<ds:datastoreItem xmlns:ds="http://schemas.openxmlformats.org/officeDocument/2006/customXml" ds:itemID="{BC28621C-8FE5-4DD4-876F-4CC97D14377F}"/>
</file>

<file path=docProps/app.xml><?xml version="1.0" encoding="utf-8"?>
<Properties xmlns="http://schemas.openxmlformats.org/officeDocument/2006/extended-properties" xmlns:vt="http://schemas.openxmlformats.org/officeDocument/2006/docPropsVTypes">
  <Template/>
  <TotalTime>11890</TotalTime>
  <Words>5312</Words>
  <Application>Microsoft Office PowerPoint</Application>
  <PresentationFormat>On-screen Show (4:3)</PresentationFormat>
  <Paragraphs>396</Paragraphs>
  <Slides>22</Slides>
  <Notes>21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Times New Roman</vt:lpstr>
      <vt:lpstr>1_Default Design</vt:lpstr>
      <vt:lpstr>PowerPoint Presentation</vt:lpstr>
      <vt:lpstr>Introduction</vt:lpstr>
      <vt:lpstr>References</vt:lpstr>
      <vt:lpstr>Agenda</vt:lpstr>
      <vt:lpstr>Operations Security</vt:lpstr>
      <vt:lpstr>Operational Aspects</vt:lpstr>
      <vt:lpstr>Critical Information</vt:lpstr>
      <vt:lpstr>Critical Information</vt:lpstr>
      <vt:lpstr>Indicators</vt:lpstr>
      <vt:lpstr>Threat or Adversary</vt:lpstr>
      <vt:lpstr>What are adversaries looking for?</vt:lpstr>
      <vt:lpstr>Vulnerabilities</vt:lpstr>
      <vt:lpstr>Geo-Location Devices</vt:lpstr>
      <vt:lpstr>Applications (Apps)</vt:lpstr>
      <vt:lpstr>Social Media </vt:lpstr>
      <vt:lpstr>Social Media – Do’s &amp; Don’ts</vt:lpstr>
      <vt:lpstr>Risk</vt:lpstr>
      <vt:lpstr>Countermeasures</vt:lpstr>
      <vt:lpstr>Assessment of Effectiveness</vt:lpstr>
      <vt:lpstr>Controlled Unclassified Information</vt:lpstr>
      <vt:lpstr>Publicly Available Information</vt:lpstr>
      <vt:lpstr>Summary</vt:lpstr>
    </vt:vector>
  </TitlesOfParts>
  <Company>FIWC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tlester</dc:creator>
  <cp:lastModifiedBy>Wolf, Charles A CIV (USA)</cp:lastModifiedBy>
  <cp:revision>672</cp:revision>
  <cp:lastPrinted>2021-01-26T15:02:48Z</cp:lastPrinted>
  <dcterms:created xsi:type="dcterms:W3CDTF">2003-10-17T13:47:06Z</dcterms:created>
  <dcterms:modified xsi:type="dcterms:W3CDTF">2025-07-14T12:37:54Z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0x010100DD40B6F6B73B0645BD542FDE4CF6660D</vt:lpwstr>
  </property>
</Properties>
</file>